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8" r:id="rId2"/>
    <p:sldId id="286" r:id="rId3"/>
    <p:sldId id="285" r:id="rId4"/>
    <p:sldId id="289" r:id="rId5"/>
    <p:sldId id="302" r:id="rId6"/>
    <p:sldId id="308" r:id="rId7"/>
    <p:sldId id="300" r:id="rId8"/>
    <p:sldId id="299" r:id="rId9"/>
    <p:sldId id="295" r:id="rId10"/>
    <p:sldId id="304" r:id="rId11"/>
    <p:sldId id="305" r:id="rId12"/>
    <p:sldId id="306" r:id="rId13"/>
    <p:sldId id="303" r:id="rId14"/>
    <p:sldId id="296" r:id="rId15"/>
    <p:sldId id="290" r:id="rId16"/>
    <p:sldId id="292" r:id="rId17"/>
    <p:sldId id="291" r:id="rId18"/>
    <p:sldId id="307" r:id="rId19"/>
    <p:sldId id="309" r:id="rId20"/>
    <p:sldId id="288" r:id="rId2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3" autoAdjust="0"/>
    <p:restoredTop sz="83673" autoAdjust="0"/>
  </p:normalViewPr>
  <p:slideViewPr>
    <p:cSldViewPr snapToGrid="0">
      <p:cViewPr varScale="1">
        <p:scale>
          <a:sx n="72" d="100"/>
          <a:sy n="72" d="100"/>
        </p:scale>
        <p:origin x="931" y="53"/>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49155-FED8-4E6F-9951-ED30490C5B1D}"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75E812EE-75E6-418B-AAAB-9B641FE8F03E}">
      <dgm:prSet/>
      <dgm:spPr/>
      <dgm:t>
        <a:bodyPr/>
        <a:lstStyle/>
        <a:p>
          <a:pPr>
            <a:lnSpc>
              <a:spcPct val="100000"/>
            </a:lnSpc>
            <a:defRPr cap="all"/>
          </a:pPr>
          <a:r>
            <a:rPr lang="es-MX" dirty="0"/>
            <a:t>Metodología de desarrollo por prototipos</a:t>
          </a:r>
          <a:endParaRPr lang="en-US" dirty="0"/>
        </a:p>
      </dgm:t>
    </dgm:pt>
    <dgm:pt modelId="{44FFE158-1DB9-4387-9D22-218BD3EF8593}" type="parTrans" cxnId="{61462386-98E1-4C15-8C52-79C502228743}">
      <dgm:prSet/>
      <dgm:spPr/>
      <dgm:t>
        <a:bodyPr/>
        <a:lstStyle/>
        <a:p>
          <a:endParaRPr lang="en-US"/>
        </a:p>
      </dgm:t>
    </dgm:pt>
    <dgm:pt modelId="{C9071BE6-2C84-4EF8-8652-5F7FCF27ECBA}" type="sibTrans" cxnId="{61462386-98E1-4C15-8C52-79C502228743}">
      <dgm:prSet/>
      <dgm:spPr/>
      <dgm:t>
        <a:bodyPr/>
        <a:lstStyle/>
        <a:p>
          <a:endParaRPr lang="en-US"/>
        </a:p>
      </dgm:t>
    </dgm:pt>
    <dgm:pt modelId="{6EA1A15A-68F4-4350-9B77-95577F46DEB2}">
      <dgm:prSet/>
      <dgm:spPr/>
      <dgm:t>
        <a:bodyPr/>
        <a:lstStyle/>
        <a:p>
          <a:pPr>
            <a:lnSpc>
              <a:spcPct val="100000"/>
            </a:lnSpc>
            <a:defRPr cap="all"/>
          </a:pPr>
          <a:r>
            <a:rPr lang="es-MX"/>
            <a:t>Modelo cliente servidor</a:t>
          </a:r>
          <a:endParaRPr lang="en-US"/>
        </a:p>
      </dgm:t>
    </dgm:pt>
    <dgm:pt modelId="{890B5BC3-9760-4B6D-A7D1-2E873B29BE8F}" type="parTrans" cxnId="{A6DECDCB-C75B-44A1-B24B-E53BFBA480DA}">
      <dgm:prSet/>
      <dgm:spPr/>
      <dgm:t>
        <a:bodyPr/>
        <a:lstStyle/>
        <a:p>
          <a:endParaRPr lang="en-US"/>
        </a:p>
      </dgm:t>
    </dgm:pt>
    <dgm:pt modelId="{8A20A5A3-290F-488D-9046-37EC1D3D78EC}" type="sibTrans" cxnId="{A6DECDCB-C75B-44A1-B24B-E53BFBA480DA}">
      <dgm:prSet/>
      <dgm:spPr/>
      <dgm:t>
        <a:bodyPr/>
        <a:lstStyle/>
        <a:p>
          <a:endParaRPr lang="en-US"/>
        </a:p>
      </dgm:t>
    </dgm:pt>
    <dgm:pt modelId="{845E43FF-A355-4250-80AF-C8398735BEE7}">
      <dgm:prSet/>
      <dgm:spPr/>
      <dgm:t>
        <a:bodyPr/>
        <a:lstStyle/>
        <a:p>
          <a:pPr>
            <a:lnSpc>
              <a:spcPct val="100000"/>
            </a:lnSpc>
            <a:defRPr cap="all"/>
          </a:pPr>
          <a:r>
            <a:rPr lang="es-MX"/>
            <a:t>Responsivo: Grid, Flex box y Media Query.</a:t>
          </a:r>
          <a:endParaRPr lang="en-US"/>
        </a:p>
      </dgm:t>
    </dgm:pt>
    <dgm:pt modelId="{F74A2B26-6333-401F-A714-827FC22E694E}" type="parTrans" cxnId="{9DAB31AE-F5AB-4424-9AC5-E7D421BBA2FE}">
      <dgm:prSet/>
      <dgm:spPr/>
      <dgm:t>
        <a:bodyPr/>
        <a:lstStyle/>
        <a:p>
          <a:endParaRPr lang="en-US"/>
        </a:p>
      </dgm:t>
    </dgm:pt>
    <dgm:pt modelId="{D81DD218-A718-4DF1-9B8F-ED478E153F4E}" type="sibTrans" cxnId="{9DAB31AE-F5AB-4424-9AC5-E7D421BBA2FE}">
      <dgm:prSet/>
      <dgm:spPr/>
      <dgm:t>
        <a:bodyPr/>
        <a:lstStyle/>
        <a:p>
          <a:endParaRPr lang="en-US"/>
        </a:p>
      </dgm:t>
    </dgm:pt>
    <dgm:pt modelId="{38F03522-35B8-4AF8-9ABD-621F663B0A55}">
      <dgm:prSet/>
      <dgm:spPr/>
      <dgm:t>
        <a:bodyPr/>
        <a:lstStyle/>
        <a:p>
          <a:pPr>
            <a:lnSpc>
              <a:spcPct val="100000"/>
            </a:lnSpc>
            <a:defRPr cap="all"/>
          </a:pPr>
          <a:r>
            <a:rPr lang="es-MX" dirty="0"/>
            <a:t>Paleta de colores: Triádica</a:t>
          </a:r>
          <a:endParaRPr lang="en-US" dirty="0"/>
        </a:p>
      </dgm:t>
    </dgm:pt>
    <dgm:pt modelId="{7C96600C-3620-4529-9962-FBCB7A8356CD}" type="parTrans" cxnId="{DD6940CC-E1DE-4403-AC06-D1B99DD10AC8}">
      <dgm:prSet/>
      <dgm:spPr/>
      <dgm:t>
        <a:bodyPr/>
        <a:lstStyle/>
        <a:p>
          <a:endParaRPr lang="en-US"/>
        </a:p>
      </dgm:t>
    </dgm:pt>
    <dgm:pt modelId="{65DE566B-1B0D-44B8-8590-C070E9EDB138}" type="sibTrans" cxnId="{DD6940CC-E1DE-4403-AC06-D1B99DD10AC8}">
      <dgm:prSet/>
      <dgm:spPr/>
      <dgm:t>
        <a:bodyPr/>
        <a:lstStyle/>
        <a:p>
          <a:endParaRPr lang="en-US"/>
        </a:p>
      </dgm:t>
    </dgm:pt>
    <dgm:pt modelId="{9800E858-9542-4B31-A01A-742B3BB250A5}">
      <dgm:prSet/>
      <dgm:spPr/>
      <dgm:t>
        <a:bodyPr/>
        <a:lstStyle/>
        <a:p>
          <a:pPr>
            <a:lnSpc>
              <a:spcPct val="100000"/>
            </a:lnSpc>
            <a:defRPr cap="all"/>
          </a:pPr>
          <a:r>
            <a:rPr lang="es-MX" dirty="0"/>
            <a:t>Pruebas: Responsively App y navegador</a:t>
          </a:r>
          <a:endParaRPr lang="en-US" dirty="0"/>
        </a:p>
      </dgm:t>
    </dgm:pt>
    <dgm:pt modelId="{B36F3604-772C-4D30-A177-30DA8CDDBE34}" type="parTrans" cxnId="{AF57004C-22E7-4B7E-9590-D0F4BA88AFB7}">
      <dgm:prSet/>
      <dgm:spPr/>
      <dgm:t>
        <a:bodyPr/>
        <a:lstStyle/>
        <a:p>
          <a:endParaRPr lang="en-US"/>
        </a:p>
      </dgm:t>
    </dgm:pt>
    <dgm:pt modelId="{BE627574-EF44-45C5-9BC3-4E066D4DAA8C}" type="sibTrans" cxnId="{AF57004C-22E7-4B7E-9590-D0F4BA88AFB7}">
      <dgm:prSet/>
      <dgm:spPr/>
      <dgm:t>
        <a:bodyPr/>
        <a:lstStyle/>
        <a:p>
          <a:endParaRPr lang="en-US"/>
        </a:p>
      </dgm:t>
    </dgm:pt>
    <dgm:pt modelId="{8733A6CE-62C1-4C5F-A909-3CF8BD754E09}" type="pres">
      <dgm:prSet presAssocID="{FB049155-FED8-4E6F-9951-ED30490C5B1D}" presName="root" presStyleCnt="0">
        <dgm:presLayoutVars>
          <dgm:dir/>
          <dgm:resizeHandles val="exact"/>
        </dgm:presLayoutVars>
      </dgm:prSet>
      <dgm:spPr/>
    </dgm:pt>
    <dgm:pt modelId="{63B7D671-D55A-4EDB-AFAA-6690AB5211AD}" type="pres">
      <dgm:prSet presAssocID="{75E812EE-75E6-418B-AAAB-9B641FE8F03E}" presName="compNode" presStyleCnt="0"/>
      <dgm:spPr/>
    </dgm:pt>
    <dgm:pt modelId="{E2B8A308-BFFA-4EB3-A718-0B0E5CFEA623}" type="pres">
      <dgm:prSet presAssocID="{75E812EE-75E6-418B-AAAB-9B641FE8F03E}" presName="iconBgRect" presStyleLbl="bgShp" presStyleIdx="0" presStyleCnt="5"/>
      <dgm:spPr>
        <a:prstGeom prst="round2DiagRect">
          <a:avLst>
            <a:gd name="adj1" fmla="val 29727"/>
            <a:gd name="adj2" fmla="val 0"/>
          </a:avLst>
        </a:prstGeom>
      </dgm:spPr>
    </dgm:pt>
    <dgm:pt modelId="{3457D153-3EB4-4952-936D-688AD6686B6B}" type="pres">
      <dgm:prSet presAssocID="{75E812EE-75E6-418B-AAAB-9B641FE8F03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581511DE-7C56-4E4A-93FA-DF7F9538AFC1}" type="pres">
      <dgm:prSet presAssocID="{75E812EE-75E6-418B-AAAB-9B641FE8F03E}" presName="spaceRect" presStyleCnt="0"/>
      <dgm:spPr/>
    </dgm:pt>
    <dgm:pt modelId="{0C11D18B-00E6-43B0-9A4F-A8B241F10659}" type="pres">
      <dgm:prSet presAssocID="{75E812EE-75E6-418B-AAAB-9B641FE8F03E}" presName="textRect" presStyleLbl="revTx" presStyleIdx="0" presStyleCnt="5">
        <dgm:presLayoutVars>
          <dgm:chMax val="1"/>
          <dgm:chPref val="1"/>
        </dgm:presLayoutVars>
      </dgm:prSet>
      <dgm:spPr/>
    </dgm:pt>
    <dgm:pt modelId="{AB4609EE-60DF-434D-9524-B1FE7CFB25F1}" type="pres">
      <dgm:prSet presAssocID="{C9071BE6-2C84-4EF8-8652-5F7FCF27ECBA}" presName="sibTrans" presStyleCnt="0"/>
      <dgm:spPr/>
    </dgm:pt>
    <dgm:pt modelId="{59F50098-130A-4C34-AB56-D29496020F3D}" type="pres">
      <dgm:prSet presAssocID="{6EA1A15A-68F4-4350-9B77-95577F46DEB2}" presName="compNode" presStyleCnt="0"/>
      <dgm:spPr/>
    </dgm:pt>
    <dgm:pt modelId="{1BFEB162-6044-492D-98A8-80EABD1811C5}" type="pres">
      <dgm:prSet presAssocID="{6EA1A15A-68F4-4350-9B77-95577F46DEB2}" presName="iconBgRect" presStyleLbl="bgShp" presStyleIdx="1" presStyleCnt="5"/>
      <dgm:spPr>
        <a:prstGeom prst="round2DiagRect">
          <a:avLst>
            <a:gd name="adj1" fmla="val 29727"/>
            <a:gd name="adj2" fmla="val 0"/>
          </a:avLst>
        </a:prstGeom>
      </dgm:spPr>
    </dgm:pt>
    <dgm:pt modelId="{201CE803-9605-410E-8AAD-E6A845EED5AB}" type="pres">
      <dgm:prSet presAssocID="{6EA1A15A-68F4-4350-9B77-95577F46DE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rdenador"/>
        </a:ext>
      </dgm:extLst>
    </dgm:pt>
    <dgm:pt modelId="{3EBDEAC1-5CC5-4622-B26D-9056746C36C0}" type="pres">
      <dgm:prSet presAssocID="{6EA1A15A-68F4-4350-9B77-95577F46DEB2}" presName="spaceRect" presStyleCnt="0"/>
      <dgm:spPr/>
    </dgm:pt>
    <dgm:pt modelId="{D4F65B94-28FF-451F-A9CB-0C65E73CB4B6}" type="pres">
      <dgm:prSet presAssocID="{6EA1A15A-68F4-4350-9B77-95577F46DEB2}" presName="textRect" presStyleLbl="revTx" presStyleIdx="1" presStyleCnt="5">
        <dgm:presLayoutVars>
          <dgm:chMax val="1"/>
          <dgm:chPref val="1"/>
        </dgm:presLayoutVars>
      </dgm:prSet>
      <dgm:spPr/>
    </dgm:pt>
    <dgm:pt modelId="{4F3359C2-A0DF-4576-BAD4-0E7D902698AF}" type="pres">
      <dgm:prSet presAssocID="{8A20A5A3-290F-488D-9046-37EC1D3D78EC}" presName="sibTrans" presStyleCnt="0"/>
      <dgm:spPr/>
    </dgm:pt>
    <dgm:pt modelId="{5357C25A-9361-4414-8BD0-B79FBDAC8A6B}" type="pres">
      <dgm:prSet presAssocID="{845E43FF-A355-4250-80AF-C8398735BEE7}" presName="compNode" presStyleCnt="0"/>
      <dgm:spPr/>
    </dgm:pt>
    <dgm:pt modelId="{480FE6D9-52DE-4B6A-BC3E-1A34D17FB2A5}" type="pres">
      <dgm:prSet presAssocID="{845E43FF-A355-4250-80AF-C8398735BEE7}" presName="iconBgRect" presStyleLbl="bgShp" presStyleIdx="2" presStyleCnt="5"/>
      <dgm:spPr>
        <a:prstGeom prst="round2DiagRect">
          <a:avLst>
            <a:gd name="adj1" fmla="val 29727"/>
            <a:gd name="adj2" fmla="val 0"/>
          </a:avLst>
        </a:prstGeom>
      </dgm:spPr>
    </dgm:pt>
    <dgm:pt modelId="{9951091D-117B-475F-B260-5CC933C006E9}" type="pres">
      <dgm:prSet presAssocID="{845E43FF-A355-4250-80AF-C8398735BEE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ro"/>
        </a:ext>
      </dgm:extLst>
    </dgm:pt>
    <dgm:pt modelId="{B33B2F13-64C5-4E85-BC00-7180F6C79236}" type="pres">
      <dgm:prSet presAssocID="{845E43FF-A355-4250-80AF-C8398735BEE7}" presName="spaceRect" presStyleCnt="0"/>
      <dgm:spPr/>
    </dgm:pt>
    <dgm:pt modelId="{9BE22C4C-8C92-40D9-9D0C-068F15E7CC07}" type="pres">
      <dgm:prSet presAssocID="{845E43FF-A355-4250-80AF-C8398735BEE7}" presName="textRect" presStyleLbl="revTx" presStyleIdx="2" presStyleCnt="5">
        <dgm:presLayoutVars>
          <dgm:chMax val="1"/>
          <dgm:chPref val="1"/>
        </dgm:presLayoutVars>
      </dgm:prSet>
      <dgm:spPr/>
    </dgm:pt>
    <dgm:pt modelId="{38568EDB-1398-4EC0-BE25-0213DF104F27}" type="pres">
      <dgm:prSet presAssocID="{D81DD218-A718-4DF1-9B8F-ED478E153F4E}" presName="sibTrans" presStyleCnt="0"/>
      <dgm:spPr/>
    </dgm:pt>
    <dgm:pt modelId="{97A4456B-1480-4544-BE34-BD0AF132057B}" type="pres">
      <dgm:prSet presAssocID="{38F03522-35B8-4AF8-9ABD-621F663B0A55}" presName="compNode" presStyleCnt="0"/>
      <dgm:spPr/>
    </dgm:pt>
    <dgm:pt modelId="{3FB5198F-E6C4-4A75-9FAA-97540AA4576C}" type="pres">
      <dgm:prSet presAssocID="{38F03522-35B8-4AF8-9ABD-621F663B0A55}" presName="iconBgRect" presStyleLbl="bgShp" presStyleIdx="3" presStyleCnt="5"/>
      <dgm:spPr>
        <a:prstGeom prst="round2DiagRect">
          <a:avLst>
            <a:gd name="adj1" fmla="val 29727"/>
            <a:gd name="adj2" fmla="val 0"/>
          </a:avLst>
        </a:prstGeom>
      </dgm:spPr>
    </dgm:pt>
    <dgm:pt modelId="{9B76B73A-96D5-45E5-9000-434C4839B3FF}" type="pres">
      <dgm:prSet presAssocID="{38F03522-35B8-4AF8-9ABD-621F663B0A5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aleta"/>
        </a:ext>
      </dgm:extLst>
    </dgm:pt>
    <dgm:pt modelId="{2DEEFE66-7A36-4432-9941-A6D5D8F19B88}" type="pres">
      <dgm:prSet presAssocID="{38F03522-35B8-4AF8-9ABD-621F663B0A55}" presName="spaceRect" presStyleCnt="0"/>
      <dgm:spPr/>
    </dgm:pt>
    <dgm:pt modelId="{27EBF535-EDBA-4FB8-AFC1-71A986EDF80B}" type="pres">
      <dgm:prSet presAssocID="{38F03522-35B8-4AF8-9ABD-621F663B0A55}" presName="textRect" presStyleLbl="revTx" presStyleIdx="3" presStyleCnt="5">
        <dgm:presLayoutVars>
          <dgm:chMax val="1"/>
          <dgm:chPref val="1"/>
        </dgm:presLayoutVars>
      </dgm:prSet>
      <dgm:spPr/>
    </dgm:pt>
    <dgm:pt modelId="{D90E26F0-E154-4C44-A236-1DA81DC04FB0}" type="pres">
      <dgm:prSet presAssocID="{65DE566B-1B0D-44B8-8590-C070E9EDB138}" presName="sibTrans" presStyleCnt="0"/>
      <dgm:spPr/>
    </dgm:pt>
    <dgm:pt modelId="{6FFF3A76-9543-4FAD-9A66-0D25FFCE485D}" type="pres">
      <dgm:prSet presAssocID="{9800E858-9542-4B31-A01A-742B3BB250A5}" presName="compNode" presStyleCnt="0"/>
      <dgm:spPr/>
    </dgm:pt>
    <dgm:pt modelId="{84318546-5F7C-44E2-8469-C91B9E64F312}" type="pres">
      <dgm:prSet presAssocID="{9800E858-9542-4B31-A01A-742B3BB250A5}" presName="iconBgRect" presStyleLbl="bgShp" presStyleIdx="4" presStyleCnt="5"/>
      <dgm:spPr>
        <a:prstGeom prst="round2DiagRect">
          <a:avLst>
            <a:gd name="adj1" fmla="val 29727"/>
            <a:gd name="adj2" fmla="val 0"/>
          </a:avLst>
        </a:prstGeom>
      </dgm:spPr>
    </dgm:pt>
    <dgm:pt modelId="{89207607-1F41-41A8-8B0E-7CBBED0E724D}" type="pres">
      <dgm:prSet presAssocID="{9800E858-9542-4B31-A01A-742B3BB250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st tubes"/>
        </a:ext>
      </dgm:extLst>
    </dgm:pt>
    <dgm:pt modelId="{5F051A3B-3992-4B3A-B685-EDE39E766303}" type="pres">
      <dgm:prSet presAssocID="{9800E858-9542-4B31-A01A-742B3BB250A5}" presName="spaceRect" presStyleCnt="0"/>
      <dgm:spPr/>
    </dgm:pt>
    <dgm:pt modelId="{D31DCBD6-DE91-4CB2-B18B-43C7C51069E8}" type="pres">
      <dgm:prSet presAssocID="{9800E858-9542-4B31-A01A-742B3BB250A5}" presName="textRect" presStyleLbl="revTx" presStyleIdx="4" presStyleCnt="5">
        <dgm:presLayoutVars>
          <dgm:chMax val="1"/>
          <dgm:chPref val="1"/>
        </dgm:presLayoutVars>
      </dgm:prSet>
      <dgm:spPr/>
    </dgm:pt>
  </dgm:ptLst>
  <dgm:cxnLst>
    <dgm:cxn modelId="{3EDC2814-825E-427D-99A4-3CB087A68821}" type="presOf" srcId="{845E43FF-A355-4250-80AF-C8398735BEE7}" destId="{9BE22C4C-8C92-40D9-9D0C-068F15E7CC07}" srcOrd="0" destOrd="0" presId="urn:microsoft.com/office/officeart/2018/5/layout/IconLeafLabelList"/>
    <dgm:cxn modelId="{AF57004C-22E7-4B7E-9590-D0F4BA88AFB7}" srcId="{FB049155-FED8-4E6F-9951-ED30490C5B1D}" destId="{9800E858-9542-4B31-A01A-742B3BB250A5}" srcOrd="4" destOrd="0" parTransId="{B36F3604-772C-4D30-A177-30DA8CDDBE34}" sibTransId="{BE627574-EF44-45C5-9BC3-4E066D4DAA8C}"/>
    <dgm:cxn modelId="{61462386-98E1-4C15-8C52-79C502228743}" srcId="{FB049155-FED8-4E6F-9951-ED30490C5B1D}" destId="{75E812EE-75E6-418B-AAAB-9B641FE8F03E}" srcOrd="0" destOrd="0" parTransId="{44FFE158-1DB9-4387-9D22-218BD3EF8593}" sibTransId="{C9071BE6-2C84-4EF8-8652-5F7FCF27ECBA}"/>
    <dgm:cxn modelId="{41D2EA8B-6E77-491B-8861-C1BD41AC90DC}" type="presOf" srcId="{6EA1A15A-68F4-4350-9B77-95577F46DEB2}" destId="{D4F65B94-28FF-451F-A9CB-0C65E73CB4B6}" srcOrd="0" destOrd="0" presId="urn:microsoft.com/office/officeart/2018/5/layout/IconLeafLabelList"/>
    <dgm:cxn modelId="{9DAB31AE-F5AB-4424-9AC5-E7D421BBA2FE}" srcId="{FB049155-FED8-4E6F-9951-ED30490C5B1D}" destId="{845E43FF-A355-4250-80AF-C8398735BEE7}" srcOrd="2" destOrd="0" parTransId="{F74A2B26-6333-401F-A714-827FC22E694E}" sibTransId="{D81DD218-A718-4DF1-9B8F-ED478E153F4E}"/>
    <dgm:cxn modelId="{F8F86AC5-7296-4359-8127-68734E678309}" type="presOf" srcId="{FB049155-FED8-4E6F-9951-ED30490C5B1D}" destId="{8733A6CE-62C1-4C5F-A909-3CF8BD754E09}" srcOrd="0" destOrd="0" presId="urn:microsoft.com/office/officeart/2018/5/layout/IconLeafLabelList"/>
    <dgm:cxn modelId="{A6DECDCB-C75B-44A1-B24B-E53BFBA480DA}" srcId="{FB049155-FED8-4E6F-9951-ED30490C5B1D}" destId="{6EA1A15A-68F4-4350-9B77-95577F46DEB2}" srcOrd="1" destOrd="0" parTransId="{890B5BC3-9760-4B6D-A7D1-2E873B29BE8F}" sibTransId="{8A20A5A3-290F-488D-9046-37EC1D3D78EC}"/>
    <dgm:cxn modelId="{DD6940CC-E1DE-4403-AC06-D1B99DD10AC8}" srcId="{FB049155-FED8-4E6F-9951-ED30490C5B1D}" destId="{38F03522-35B8-4AF8-9ABD-621F663B0A55}" srcOrd="3" destOrd="0" parTransId="{7C96600C-3620-4529-9962-FBCB7A8356CD}" sibTransId="{65DE566B-1B0D-44B8-8590-C070E9EDB138}"/>
    <dgm:cxn modelId="{B896CECE-7220-43D7-806E-D9DB0C4DA89B}" type="presOf" srcId="{38F03522-35B8-4AF8-9ABD-621F663B0A55}" destId="{27EBF535-EDBA-4FB8-AFC1-71A986EDF80B}" srcOrd="0" destOrd="0" presId="urn:microsoft.com/office/officeart/2018/5/layout/IconLeafLabelList"/>
    <dgm:cxn modelId="{E13B84D3-65F6-4AC8-B738-CFC2A467881F}" type="presOf" srcId="{9800E858-9542-4B31-A01A-742B3BB250A5}" destId="{D31DCBD6-DE91-4CB2-B18B-43C7C51069E8}" srcOrd="0" destOrd="0" presId="urn:microsoft.com/office/officeart/2018/5/layout/IconLeafLabelList"/>
    <dgm:cxn modelId="{FDFCECF5-31B4-4F69-A7CB-D75295F93440}" type="presOf" srcId="{75E812EE-75E6-418B-AAAB-9B641FE8F03E}" destId="{0C11D18B-00E6-43B0-9A4F-A8B241F10659}" srcOrd="0" destOrd="0" presId="urn:microsoft.com/office/officeart/2018/5/layout/IconLeafLabelList"/>
    <dgm:cxn modelId="{03F73D17-A72D-4454-A48C-49CBB5FA58DB}" type="presParOf" srcId="{8733A6CE-62C1-4C5F-A909-3CF8BD754E09}" destId="{63B7D671-D55A-4EDB-AFAA-6690AB5211AD}" srcOrd="0" destOrd="0" presId="urn:microsoft.com/office/officeart/2018/5/layout/IconLeafLabelList"/>
    <dgm:cxn modelId="{08F0E7CF-88EC-4C80-BA75-EC63B9BA7F91}" type="presParOf" srcId="{63B7D671-D55A-4EDB-AFAA-6690AB5211AD}" destId="{E2B8A308-BFFA-4EB3-A718-0B0E5CFEA623}" srcOrd="0" destOrd="0" presId="urn:microsoft.com/office/officeart/2018/5/layout/IconLeafLabelList"/>
    <dgm:cxn modelId="{0EBA5904-BFBB-4941-AFA1-688A346AD02D}" type="presParOf" srcId="{63B7D671-D55A-4EDB-AFAA-6690AB5211AD}" destId="{3457D153-3EB4-4952-936D-688AD6686B6B}" srcOrd="1" destOrd="0" presId="urn:microsoft.com/office/officeart/2018/5/layout/IconLeafLabelList"/>
    <dgm:cxn modelId="{FA809EC6-EAD0-4C1A-8388-808530A0D5F8}" type="presParOf" srcId="{63B7D671-D55A-4EDB-AFAA-6690AB5211AD}" destId="{581511DE-7C56-4E4A-93FA-DF7F9538AFC1}" srcOrd="2" destOrd="0" presId="urn:microsoft.com/office/officeart/2018/5/layout/IconLeafLabelList"/>
    <dgm:cxn modelId="{50FD34B0-B560-4822-883E-40AF3F6575B4}" type="presParOf" srcId="{63B7D671-D55A-4EDB-AFAA-6690AB5211AD}" destId="{0C11D18B-00E6-43B0-9A4F-A8B241F10659}" srcOrd="3" destOrd="0" presId="urn:microsoft.com/office/officeart/2018/5/layout/IconLeafLabelList"/>
    <dgm:cxn modelId="{1A677E40-8269-43EB-A317-560C49CE38F4}" type="presParOf" srcId="{8733A6CE-62C1-4C5F-A909-3CF8BD754E09}" destId="{AB4609EE-60DF-434D-9524-B1FE7CFB25F1}" srcOrd="1" destOrd="0" presId="urn:microsoft.com/office/officeart/2018/5/layout/IconLeafLabelList"/>
    <dgm:cxn modelId="{03202EE3-3BC1-45C7-B2B6-27A970448DE5}" type="presParOf" srcId="{8733A6CE-62C1-4C5F-A909-3CF8BD754E09}" destId="{59F50098-130A-4C34-AB56-D29496020F3D}" srcOrd="2" destOrd="0" presId="urn:microsoft.com/office/officeart/2018/5/layout/IconLeafLabelList"/>
    <dgm:cxn modelId="{903A7034-5DFB-4342-BC02-634EDBF8FF00}" type="presParOf" srcId="{59F50098-130A-4C34-AB56-D29496020F3D}" destId="{1BFEB162-6044-492D-98A8-80EABD1811C5}" srcOrd="0" destOrd="0" presId="urn:microsoft.com/office/officeart/2018/5/layout/IconLeafLabelList"/>
    <dgm:cxn modelId="{E3F0D270-48D4-4A3A-9129-8F40B2F2FBD2}" type="presParOf" srcId="{59F50098-130A-4C34-AB56-D29496020F3D}" destId="{201CE803-9605-410E-8AAD-E6A845EED5AB}" srcOrd="1" destOrd="0" presId="urn:microsoft.com/office/officeart/2018/5/layout/IconLeafLabelList"/>
    <dgm:cxn modelId="{D05EE4FD-5908-4322-B705-EC96261D6562}" type="presParOf" srcId="{59F50098-130A-4C34-AB56-D29496020F3D}" destId="{3EBDEAC1-5CC5-4622-B26D-9056746C36C0}" srcOrd="2" destOrd="0" presId="urn:microsoft.com/office/officeart/2018/5/layout/IconLeafLabelList"/>
    <dgm:cxn modelId="{961F071D-EA2F-4FA1-AF23-F8770904C19B}" type="presParOf" srcId="{59F50098-130A-4C34-AB56-D29496020F3D}" destId="{D4F65B94-28FF-451F-A9CB-0C65E73CB4B6}" srcOrd="3" destOrd="0" presId="urn:microsoft.com/office/officeart/2018/5/layout/IconLeafLabelList"/>
    <dgm:cxn modelId="{E371E61D-BB24-44C2-A065-2121CF4FF272}" type="presParOf" srcId="{8733A6CE-62C1-4C5F-A909-3CF8BD754E09}" destId="{4F3359C2-A0DF-4576-BAD4-0E7D902698AF}" srcOrd="3" destOrd="0" presId="urn:microsoft.com/office/officeart/2018/5/layout/IconLeafLabelList"/>
    <dgm:cxn modelId="{57536B72-7027-4895-859F-A7242C4A1566}" type="presParOf" srcId="{8733A6CE-62C1-4C5F-A909-3CF8BD754E09}" destId="{5357C25A-9361-4414-8BD0-B79FBDAC8A6B}" srcOrd="4" destOrd="0" presId="urn:microsoft.com/office/officeart/2018/5/layout/IconLeafLabelList"/>
    <dgm:cxn modelId="{25DDE598-8FDA-459E-874B-B6B8EDAA93CD}" type="presParOf" srcId="{5357C25A-9361-4414-8BD0-B79FBDAC8A6B}" destId="{480FE6D9-52DE-4B6A-BC3E-1A34D17FB2A5}" srcOrd="0" destOrd="0" presId="urn:microsoft.com/office/officeart/2018/5/layout/IconLeafLabelList"/>
    <dgm:cxn modelId="{D3291B96-8A12-4C30-B604-57F017E6EC28}" type="presParOf" srcId="{5357C25A-9361-4414-8BD0-B79FBDAC8A6B}" destId="{9951091D-117B-475F-B260-5CC933C006E9}" srcOrd="1" destOrd="0" presId="urn:microsoft.com/office/officeart/2018/5/layout/IconLeafLabelList"/>
    <dgm:cxn modelId="{59898A6B-A0D9-439F-B7D3-75E8CA54249B}" type="presParOf" srcId="{5357C25A-9361-4414-8BD0-B79FBDAC8A6B}" destId="{B33B2F13-64C5-4E85-BC00-7180F6C79236}" srcOrd="2" destOrd="0" presId="urn:microsoft.com/office/officeart/2018/5/layout/IconLeafLabelList"/>
    <dgm:cxn modelId="{25E6A517-52B0-4A82-AF9F-4252A59D7D9A}" type="presParOf" srcId="{5357C25A-9361-4414-8BD0-B79FBDAC8A6B}" destId="{9BE22C4C-8C92-40D9-9D0C-068F15E7CC07}" srcOrd="3" destOrd="0" presId="urn:microsoft.com/office/officeart/2018/5/layout/IconLeafLabelList"/>
    <dgm:cxn modelId="{B0D6881E-E68A-41A3-B8F0-29ED01D78598}" type="presParOf" srcId="{8733A6CE-62C1-4C5F-A909-3CF8BD754E09}" destId="{38568EDB-1398-4EC0-BE25-0213DF104F27}" srcOrd="5" destOrd="0" presId="urn:microsoft.com/office/officeart/2018/5/layout/IconLeafLabelList"/>
    <dgm:cxn modelId="{4DEF9D4E-84E5-4A88-8721-87EE4FE87728}" type="presParOf" srcId="{8733A6CE-62C1-4C5F-A909-3CF8BD754E09}" destId="{97A4456B-1480-4544-BE34-BD0AF132057B}" srcOrd="6" destOrd="0" presId="urn:microsoft.com/office/officeart/2018/5/layout/IconLeafLabelList"/>
    <dgm:cxn modelId="{A2AEFEAD-25D0-46E5-9FF3-9879C172BD87}" type="presParOf" srcId="{97A4456B-1480-4544-BE34-BD0AF132057B}" destId="{3FB5198F-E6C4-4A75-9FAA-97540AA4576C}" srcOrd="0" destOrd="0" presId="urn:microsoft.com/office/officeart/2018/5/layout/IconLeafLabelList"/>
    <dgm:cxn modelId="{95D17998-1E64-453F-9A3D-B583F774FB71}" type="presParOf" srcId="{97A4456B-1480-4544-BE34-BD0AF132057B}" destId="{9B76B73A-96D5-45E5-9000-434C4839B3FF}" srcOrd="1" destOrd="0" presId="urn:microsoft.com/office/officeart/2018/5/layout/IconLeafLabelList"/>
    <dgm:cxn modelId="{5AD91468-B59D-49F4-A3C3-942C967022DF}" type="presParOf" srcId="{97A4456B-1480-4544-BE34-BD0AF132057B}" destId="{2DEEFE66-7A36-4432-9941-A6D5D8F19B88}" srcOrd="2" destOrd="0" presId="urn:microsoft.com/office/officeart/2018/5/layout/IconLeafLabelList"/>
    <dgm:cxn modelId="{7188FD70-C39D-411E-A37E-54C1738E1E52}" type="presParOf" srcId="{97A4456B-1480-4544-BE34-BD0AF132057B}" destId="{27EBF535-EDBA-4FB8-AFC1-71A986EDF80B}" srcOrd="3" destOrd="0" presId="urn:microsoft.com/office/officeart/2018/5/layout/IconLeafLabelList"/>
    <dgm:cxn modelId="{A1DDCD3E-9AA0-4202-BC58-11140744807A}" type="presParOf" srcId="{8733A6CE-62C1-4C5F-A909-3CF8BD754E09}" destId="{D90E26F0-E154-4C44-A236-1DA81DC04FB0}" srcOrd="7" destOrd="0" presId="urn:microsoft.com/office/officeart/2018/5/layout/IconLeafLabelList"/>
    <dgm:cxn modelId="{8458D9DB-4841-49F3-B387-9B149AF27741}" type="presParOf" srcId="{8733A6CE-62C1-4C5F-A909-3CF8BD754E09}" destId="{6FFF3A76-9543-4FAD-9A66-0D25FFCE485D}" srcOrd="8" destOrd="0" presId="urn:microsoft.com/office/officeart/2018/5/layout/IconLeafLabelList"/>
    <dgm:cxn modelId="{5BB59E69-F35D-4066-B1D2-CE689D225DEC}" type="presParOf" srcId="{6FFF3A76-9543-4FAD-9A66-0D25FFCE485D}" destId="{84318546-5F7C-44E2-8469-C91B9E64F312}" srcOrd="0" destOrd="0" presId="urn:microsoft.com/office/officeart/2018/5/layout/IconLeafLabelList"/>
    <dgm:cxn modelId="{534BB97A-2BE1-4440-B251-106980793D9E}" type="presParOf" srcId="{6FFF3A76-9543-4FAD-9A66-0D25FFCE485D}" destId="{89207607-1F41-41A8-8B0E-7CBBED0E724D}" srcOrd="1" destOrd="0" presId="urn:microsoft.com/office/officeart/2018/5/layout/IconLeafLabelList"/>
    <dgm:cxn modelId="{F3071162-6BD0-4D08-8A46-FEC8E45CA991}" type="presParOf" srcId="{6FFF3A76-9543-4FAD-9A66-0D25FFCE485D}" destId="{5F051A3B-3992-4B3A-B685-EDE39E766303}" srcOrd="2" destOrd="0" presId="urn:microsoft.com/office/officeart/2018/5/layout/IconLeafLabelList"/>
    <dgm:cxn modelId="{AEE0AB8B-193B-4F72-82EA-5E687E560E1B}" type="presParOf" srcId="{6FFF3A76-9543-4FAD-9A66-0D25FFCE485D}" destId="{D31DCBD6-DE91-4CB2-B18B-43C7C51069E8}"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A308-BFFA-4EB3-A718-0B0E5CFEA623}">
      <dsp:nvSpPr>
        <dsp:cNvPr id="0" name=""/>
        <dsp:cNvSpPr/>
      </dsp:nvSpPr>
      <dsp:spPr>
        <a:xfrm>
          <a:off x="478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7D153-3EB4-4952-936D-688AD6686B6B}">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11D18B-00E6-43B0-9A4F-A8B241F10659}">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MX" sz="1500" kern="1200" dirty="0"/>
            <a:t>Metodología de desarrollo por prototipos</a:t>
          </a:r>
          <a:endParaRPr lang="en-US" sz="1500" kern="1200" dirty="0"/>
        </a:p>
      </dsp:txBody>
      <dsp:txXfrm>
        <a:off x="127800" y="2535669"/>
        <a:ext cx="1800000" cy="720000"/>
      </dsp:txXfrm>
    </dsp:sp>
    <dsp:sp modelId="{1BFEB162-6044-492D-98A8-80EABD1811C5}">
      <dsp:nvSpPr>
        <dsp:cNvPr id="0" name=""/>
        <dsp:cNvSpPr/>
      </dsp:nvSpPr>
      <dsp:spPr>
        <a:xfrm>
          <a:off x="2593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1CE803-9605-410E-8AAD-E6A845EED5AB}">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65B94-28FF-451F-A9CB-0C65E73CB4B6}">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MX" sz="1500" kern="1200"/>
            <a:t>Modelo cliente servidor</a:t>
          </a:r>
          <a:endParaRPr lang="en-US" sz="1500" kern="1200"/>
        </a:p>
      </dsp:txBody>
      <dsp:txXfrm>
        <a:off x="2242800" y="2535669"/>
        <a:ext cx="1800000" cy="720000"/>
      </dsp:txXfrm>
    </dsp:sp>
    <dsp:sp modelId="{480FE6D9-52DE-4B6A-BC3E-1A34D17FB2A5}">
      <dsp:nvSpPr>
        <dsp:cNvPr id="0" name=""/>
        <dsp:cNvSpPr/>
      </dsp:nvSpPr>
      <dsp:spPr>
        <a:xfrm>
          <a:off x="4708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1091D-117B-475F-B260-5CC933C006E9}">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22C4C-8C92-40D9-9D0C-068F15E7CC07}">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MX" sz="1500" kern="1200"/>
            <a:t>Responsivo: Grid, Flex box y Media Query.</a:t>
          </a:r>
          <a:endParaRPr lang="en-US" sz="1500" kern="1200"/>
        </a:p>
      </dsp:txBody>
      <dsp:txXfrm>
        <a:off x="4357800" y="2535669"/>
        <a:ext cx="1800000" cy="720000"/>
      </dsp:txXfrm>
    </dsp:sp>
    <dsp:sp modelId="{3FB5198F-E6C4-4A75-9FAA-97540AA4576C}">
      <dsp:nvSpPr>
        <dsp:cNvPr id="0" name=""/>
        <dsp:cNvSpPr/>
      </dsp:nvSpPr>
      <dsp:spPr>
        <a:xfrm>
          <a:off x="6823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76B73A-96D5-45E5-9000-434C4839B3FF}">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EBF535-EDBA-4FB8-AFC1-71A986EDF80B}">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MX" sz="1500" kern="1200" dirty="0"/>
            <a:t>Paleta de colores: Triádica</a:t>
          </a:r>
          <a:endParaRPr lang="en-US" sz="1500" kern="1200" dirty="0"/>
        </a:p>
      </dsp:txBody>
      <dsp:txXfrm>
        <a:off x="6472800" y="2535669"/>
        <a:ext cx="1800000" cy="720000"/>
      </dsp:txXfrm>
    </dsp:sp>
    <dsp:sp modelId="{84318546-5F7C-44E2-8469-C91B9E64F312}">
      <dsp:nvSpPr>
        <dsp:cNvPr id="0" name=""/>
        <dsp:cNvSpPr/>
      </dsp:nvSpPr>
      <dsp:spPr>
        <a:xfrm>
          <a:off x="8938800" y="1095669"/>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207607-1F41-41A8-8B0E-7CBBED0E724D}">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1DCBD6-DE91-4CB2-B18B-43C7C51069E8}">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MX" sz="1500" kern="1200" dirty="0"/>
            <a:t>Pruebas: Responsively App y navegador</a:t>
          </a:r>
          <a:endParaRPr lang="en-US" sz="1500" kern="1200" dirty="0"/>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99E74-00A8-4869-BE1F-45CE82825A29}" type="datetimeFigureOut">
              <a:rPr lang="es-MX" smtClean="0"/>
              <a:t>08/03/2024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F409A-E917-40DB-91FE-8E29E764E9B5}" type="slidenum">
              <a:rPr lang="es-MX" smtClean="0"/>
              <a:t>‹Nº›</a:t>
            </a:fld>
            <a:endParaRPr lang="es-MX"/>
          </a:p>
        </p:txBody>
      </p:sp>
    </p:spTree>
    <p:extLst>
      <p:ext uri="{BB962C8B-B14F-4D97-AF65-F5344CB8AC3E}">
        <p14:creationId xmlns:p14="http://schemas.microsoft.com/office/powerpoint/2010/main" val="3753728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es/what-is/web-applica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aws.amazon.com/getting-started/hands-on/build-android-app-amplify/" TargetMode="External"/><Relationship Id="rId4" Type="http://schemas.openxmlformats.org/officeDocument/2006/relationships/hyperlink" Target="https://aws.amazon.com/getting-started/hands-on/build-ios-app-amplif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1</a:t>
            </a:fld>
            <a:endParaRPr lang="es-MX" dirty="0"/>
          </a:p>
        </p:txBody>
      </p:sp>
    </p:spTree>
    <p:extLst>
      <p:ext uri="{BB962C8B-B14F-4D97-AF65-F5344CB8AC3E}">
        <p14:creationId xmlns:p14="http://schemas.microsoft.com/office/powerpoint/2010/main" val="527279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10</a:t>
            </a:fld>
            <a:endParaRPr lang="es-MX" dirty="0"/>
          </a:p>
        </p:txBody>
      </p:sp>
    </p:spTree>
    <p:extLst>
      <p:ext uri="{BB962C8B-B14F-4D97-AF65-F5344CB8AC3E}">
        <p14:creationId xmlns:p14="http://schemas.microsoft.com/office/powerpoint/2010/main" val="2348746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11</a:t>
            </a:fld>
            <a:endParaRPr lang="es-MX" dirty="0"/>
          </a:p>
        </p:txBody>
      </p:sp>
    </p:spTree>
    <p:extLst>
      <p:ext uri="{BB962C8B-B14F-4D97-AF65-F5344CB8AC3E}">
        <p14:creationId xmlns:p14="http://schemas.microsoft.com/office/powerpoint/2010/main" val="3489012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12</a:t>
            </a:fld>
            <a:endParaRPr lang="es-MX" dirty="0"/>
          </a:p>
        </p:txBody>
      </p:sp>
    </p:spTree>
    <p:extLst>
      <p:ext uri="{BB962C8B-B14F-4D97-AF65-F5344CB8AC3E}">
        <p14:creationId xmlns:p14="http://schemas.microsoft.com/office/powerpoint/2010/main" val="1239283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13</a:t>
            </a:fld>
            <a:endParaRPr lang="es-MX" dirty="0"/>
          </a:p>
        </p:txBody>
      </p:sp>
    </p:spTree>
    <p:extLst>
      <p:ext uri="{BB962C8B-B14F-4D97-AF65-F5344CB8AC3E}">
        <p14:creationId xmlns:p14="http://schemas.microsoft.com/office/powerpoint/2010/main" val="333499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ECECEC"/>
                </a:solidFill>
                <a:effectLst/>
                <a:latin typeface="Söhne"/>
              </a:rPr>
              <a:t>En PHP, un "hash" se refiere a una cadena de caracteres generada mediante un algoritmo de hash. Un algoritmo de hash toma una entrada (como una cadena de texto) y la transforma en una cadena de longitud fija que es única para esa entrada específica. Este proceso es determinista, lo que significa que la misma entrada siempre dará como resultado el mismo hash.</a:t>
            </a:r>
          </a:p>
          <a:p>
            <a:pPr algn="l"/>
            <a:r>
              <a:rPr lang="es-MX" b="0" i="0" dirty="0">
                <a:solidFill>
                  <a:srgbClr val="ECECEC"/>
                </a:solidFill>
                <a:effectLst/>
                <a:latin typeface="Söhne"/>
              </a:rPr>
              <a:t>Los hashes se utilizan para una variedad de propósitos en programación, como almacenar contraseñas de forma segura, garantizar la integridad de los datos y proporcionar identificadores únicos para archivos o datos.</a:t>
            </a:r>
          </a:p>
          <a:p>
            <a:pPr algn="l"/>
            <a:r>
              <a:rPr lang="es-MX" b="0" i="0" dirty="0">
                <a:solidFill>
                  <a:srgbClr val="ECECEC"/>
                </a:solidFill>
                <a:effectLst/>
                <a:latin typeface="Söhne"/>
              </a:rPr>
              <a:t>Los algoritmos de hash más comunes en PHP incluyen MD5, SHA-1, SHA-256 y bcrypt. Es importante tener en cuenta que algunos de estos algoritmos, como MD5 y SHA-1, son menos seguros y se recomienda evitar su uso para almacenar contraseñas.</a:t>
            </a:r>
          </a:p>
          <a:p>
            <a:pPr algn="l"/>
            <a:endParaRPr lang="es-MX" b="0" i="0" dirty="0">
              <a:solidFill>
                <a:srgbClr val="ECECEC"/>
              </a:solidFill>
              <a:effectLst/>
              <a:latin typeface="Söhne"/>
            </a:endParaRPr>
          </a:p>
          <a:p>
            <a:r>
              <a:rPr lang="es-MX" b="0" i="0" dirty="0">
                <a:solidFill>
                  <a:srgbClr val="ECECEC"/>
                </a:solidFill>
                <a:effectLst/>
                <a:latin typeface="Söhne"/>
              </a:rPr>
              <a:t>Este código generará un hash único para la cadena de texto proporcionada utilizando el algoritmo SHA-256. El hash resultante es una cadena hexadecimal de longitud fija que representa de forma única la entrada original.</a:t>
            </a:r>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14</a:t>
            </a:fld>
            <a:endParaRPr lang="es-MX" dirty="0"/>
          </a:p>
        </p:txBody>
      </p:sp>
    </p:spTree>
    <p:extLst>
      <p:ext uri="{BB962C8B-B14F-4D97-AF65-F5344CB8AC3E}">
        <p14:creationId xmlns:p14="http://schemas.microsoft.com/office/powerpoint/2010/main" val="228515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hlinkClick r:id="rId3"/>
              </a:rPr>
              <a:t>¿Qué es una aplicación web? - Explicación de las aplicaciones web - AWS (amazon.com)</a:t>
            </a:r>
            <a:endParaRPr lang="es-MX" dirty="0"/>
          </a:p>
          <a:p>
            <a:endParaRPr lang="es-MX" dirty="0"/>
          </a:p>
          <a:p>
            <a:pPr algn="l"/>
            <a:r>
              <a:rPr lang="es-MX" b="0" i="0" dirty="0">
                <a:solidFill>
                  <a:srgbClr val="333333"/>
                </a:solidFill>
                <a:effectLst/>
                <a:latin typeface="AmazonEmber"/>
              </a:rPr>
              <a:t>Una aplicación nativa es un programa de computación que ha sido diseñado de manera específica para un entorno de usuario en particular. Uno de los tipos de aplicaciones nativas más comunes son las aplicaciones móviles, desarrolladas mediante códigos de programación específicos. Al contrario que ocurre con las aplicaciones web, el usuario descarga las aplicaciones nativas o móviles a su dispositivo móvil, normalmente a través de tiendas de aplicaciones. Solo es posible acceder a las aplicaciones nativas en el dispositivo en el que se han descargado, y los usuarios son los responsables de descargar cualquier actualización.</a:t>
            </a:r>
          </a:p>
          <a:p>
            <a:pPr algn="l"/>
            <a:r>
              <a:rPr lang="es-MX" b="0" i="0" dirty="0">
                <a:solidFill>
                  <a:srgbClr val="333333"/>
                </a:solidFill>
                <a:effectLst/>
                <a:latin typeface="AmazonEmber"/>
              </a:rPr>
              <a:t>Los desarrolladores tienen que crear diferentes versiones de sus aplicaciones móviles si quieren que estas estén disponibles en diferentes sistemas operativos, como </a:t>
            </a:r>
            <a:r>
              <a:rPr lang="es-MX" b="0" i="0" u="sng" dirty="0">
                <a:solidFill>
                  <a:srgbClr val="0972D3"/>
                </a:solidFill>
                <a:effectLst/>
                <a:latin typeface="AmazonEmber"/>
                <a:hlinkClick r:id="rId4"/>
              </a:rPr>
              <a:t>iOS</a:t>
            </a:r>
            <a:r>
              <a:rPr lang="es-MX" b="0" i="0" dirty="0">
                <a:solidFill>
                  <a:srgbClr val="333333"/>
                </a:solidFill>
                <a:effectLst/>
                <a:latin typeface="AmazonEmber"/>
              </a:rPr>
              <a:t> o </a:t>
            </a:r>
            <a:r>
              <a:rPr lang="es-MX" b="0" i="0" u="sng" dirty="0">
                <a:solidFill>
                  <a:srgbClr val="0972D3"/>
                </a:solidFill>
                <a:effectLst/>
                <a:latin typeface="AmazonEmber"/>
                <a:hlinkClick r:id="rId5"/>
              </a:rPr>
              <a:t>Android</a:t>
            </a:r>
            <a:r>
              <a:rPr lang="es-MX" b="0" i="0" dirty="0">
                <a:solidFill>
                  <a:srgbClr val="333333"/>
                </a:solidFill>
                <a:effectLst/>
                <a:latin typeface="AmazonEmber"/>
              </a:rPr>
              <a:t>, y así garantizar que tienen el mayor alcance posible. Además, deben asegurarse de que sus aplicaciones móviles se adhieren a los estándares de las tiendas de aplicaciones o, de lo contrario, se arriesgan a que sus aplicaciones sean rechazadas. </a:t>
            </a:r>
          </a:p>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15</a:t>
            </a:fld>
            <a:endParaRPr lang="es-MX" dirty="0"/>
          </a:p>
        </p:txBody>
      </p:sp>
    </p:spTree>
    <p:extLst>
      <p:ext uri="{BB962C8B-B14F-4D97-AF65-F5344CB8AC3E}">
        <p14:creationId xmlns:p14="http://schemas.microsoft.com/office/powerpoint/2010/main" val="1688789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16</a:t>
            </a:fld>
            <a:endParaRPr lang="es-MX" dirty="0"/>
          </a:p>
        </p:txBody>
      </p:sp>
    </p:spTree>
    <p:extLst>
      <p:ext uri="{BB962C8B-B14F-4D97-AF65-F5344CB8AC3E}">
        <p14:creationId xmlns:p14="http://schemas.microsoft.com/office/powerpoint/2010/main" val="1481979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17</a:t>
            </a:fld>
            <a:endParaRPr lang="es-MX" dirty="0"/>
          </a:p>
        </p:txBody>
      </p:sp>
    </p:spTree>
    <p:extLst>
      <p:ext uri="{BB962C8B-B14F-4D97-AF65-F5344CB8AC3E}">
        <p14:creationId xmlns:p14="http://schemas.microsoft.com/office/powerpoint/2010/main" val="2988331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ECCEA-3C72-4086-9D66-87EEE80AD6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3D99D0-76AE-E529-D10B-357FD200F9C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F01B94B-5540-B035-767E-973F10F8CE02}"/>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42E469B0-23F5-49E5-1158-FD9C3BE64ECA}"/>
              </a:ext>
            </a:extLst>
          </p:cNvPr>
          <p:cNvSpPr>
            <a:spLocks noGrp="1"/>
          </p:cNvSpPr>
          <p:nvPr>
            <p:ph type="sldNum" sz="quarter" idx="5"/>
          </p:nvPr>
        </p:nvSpPr>
        <p:spPr/>
        <p:txBody>
          <a:bodyPr/>
          <a:lstStyle/>
          <a:p>
            <a:fld id="{E48944F0-6698-49EA-87ED-B91487CA3FDF}" type="slidenum">
              <a:rPr lang="es-MX" smtClean="0"/>
              <a:t>18</a:t>
            </a:fld>
            <a:endParaRPr lang="es-MX" dirty="0"/>
          </a:p>
        </p:txBody>
      </p:sp>
    </p:spTree>
    <p:extLst>
      <p:ext uri="{BB962C8B-B14F-4D97-AF65-F5344CB8AC3E}">
        <p14:creationId xmlns:p14="http://schemas.microsoft.com/office/powerpoint/2010/main" val="473465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46B77-4121-B6A0-FCBB-7E848B756CD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69006E-4FA6-DD84-6C63-49AD94E08B5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01BB33-D89A-5538-38C2-B48726AC8251}"/>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56538857-C4AD-374E-DB3C-3B3D19340470}"/>
              </a:ext>
            </a:extLst>
          </p:cNvPr>
          <p:cNvSpPr>
            <a:spLocks noGrp="1"/>
          </p:cNvSpPr>
          <p:nvPr>
            <p:ph type="sldNum" sz="quarter" idx="5"/>
          </p:nvPr>
        </p:nvSpPr>
        <p:spPr/>
        <p:txBody>
          <a:bodyPr/>
          <a:lstStyle/>
          <a:p>
            <a:fld id="{E48944F0-6698-49EA-87ED-B91487CA3FDF}" type="slidenum">
              <a:rPr lang="es-MX" smtClean="0"/>
              <a:t>19</a:t>
            </a:fld>
            <a:endParaRPr lang="es-MX" dirty="0"/>
          </a:p>
        </p:txBody>
      </p:sp>
    </p:spTree>
    <p:extLst>
      <p:ext uri="{BB962C8B-B14F-4D97-AF65-F5344CB8AC3E}">
        <p14:creationId xmlns:p14="http://schemas.microsoft.com/office/powerpoint/2010/main" val="298673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212529"/>
                </a:solidFill>
                <a:effectLst/>
                <a:latin typeface="system-ui"/>
              </a:rPr>
              <a:t>Una organización es una estructura ordenada donde coexisten e interactúan personas con diversos roles, responsabilidades o cargos que buscan alcanzar un objetivo particular.	</a:t>
            </a:r>
          </a:p>
          <a:p>
            <a:endParaRPr lang="es-MX" b="0" i="0" dirty="0">
              <a:solidFill>
                <a:srgbClr val="212529"/>
              </a:solidFill>
              <a:effectLst/>
              <a:latin typeface="system-ui"/>
            </a:endParaRPr>
          </a:p>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2</a:t>
            </a:fld>
            <a:endParaRPr lang="es-MX" dirty="0"/>
          </a:p>
        </p:txBody>
      </p:sp>
    </p:spTree>
    <p:extLst>
      <p:ext uri="{BB962C8B-B14F-4D97-AF65-F5344CB8AC3E}">
        <p14:creationId xmlns:p14="http://schemas.microsoft.com/office/powerpoint/2010/main" val="1003012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Finally, this has been all on the subject of web application to manage information, I hope that the subject has been understood in the best way as well as the objective of the research work that will be carried out in the following days</a:t>
            </a:r>
          </a:p>
          <a:p>
            <a:r>
              <a:rPr lang="en-US" dirty="0"/>
              <a:t>Thank you very much for watching this video, see you later</a:t>
            </a:r>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20</a:t>
            </a:fld>
            <a:endParaRPr lang="es-MX" dirty="0"/>
          </a:p>
        </p:txBody>
      </p:sp>
    </p:spTree>
    <p:extLst>
      <p:ext uri="{BB962C8B-B14F-4D97-AF65-F5344CB8AC3E}">
        <p14:creationId xmlns:p14="http://schemas.microsoft.com/office/powerpoint/2010/main" val="190477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333333"/>
                </a:solidFill>
                <a:effectLst/>
                <a:latin typeface="AmazonEmber"/>
              </a:rPr>
              <a:t>Una aplicación web es un software que se ejecuta en el navegador web.</a:t>
            </a:r>
          </a:p>
          <a:p>
            <a:r>
              <a:rPr lang="es-MX" b="0" i="0" dirty="0">
                <a:solidFill>
                  <a:srgbClr val="333333"/>
                </a:solidFill>
                <a:effectLst/>
                <a:latin typeface="AmazonEmber"/>
              </a:rPr>
              <a:t>Las funciones más comunes de los sitios web, como los carros de compra, la búsqueda y el filtrado de productos, la mensajería instantánea y los canales de noticias de las redes sociales, tienen el mismo diseño que las aplicaciones web. Le permiten acceder a funcionalidades complejas sin la necesidad de instalar o configurar un software.</a:t>
            </a:r>
          </a:p>
          <a:p>
            <a:r>
              <a:rPr lang="es-MX" b="0" i="0" dirty="0">
                <a:solidFill>
                  <a:srgbClr val="333333"/>
                </a:solidFill>
                <a:effectLst/>
                <a:latin typeface="AmazonEmber"/>
              </a:rPr>
              <a:t>Ventajas.</a:t>
            </a:r>
          </a:p>
          <a:p>
            <a:r>
              <a:rPr lang="es-MX" b="0" i="0" dirty="0">
                <a:solidFill>
                  <a:srgbClr val="333333"/>
                </a:solidFill>
                <a:effectLst/>
                <a:latin typeface="AmazonEmber"/>
              </a:rPr>
              <a:t>Accesibilidad: desde cualquier navegador, y equipos</a:t>
            </a:r>
          </a:p>
          <a:p>
            <a:r>
              <a:rPr lang="es-MX" b="0" i="0" dirty="0">
                <a:solidFill>
                  <a:srgbClr val="333333"/>
                </a:solidFill>
                <a:effectLst/>
                <a:latin typeface="AmazonEmber"/>
              </a:rPr>
              <a:t>Desarrollo eficiente: relativamente sencillo, dado que funciona en navegador no hay necesidad de hacer varias versiones para diferentes dispositivos</a:t>
            </a:r>
          </a:p>
          <a:p>
            <a:r>
              <a:rPr lang="es-MX" b="0" i="0" dirty="0">
                <a:solidFill>
                  <a:srgbClr val="333333"/>
                </a:solidFill>
                <a:effectLst/>
                <a:latin typeface="AmazonEmber"/>
              </a:rPr>
              <a:t>Simplicidad para el usuario: No hay que descargar la aplicación, acceso facil y rapido, no gasta memoria del dispositivo dado que el navegador lo hace, las actualizaciones son mas rapias</a:t>
            </a:r>
          </a:p>
          <a:p>
            <a:r>
              <a:rPr lang="es-MX" b="0" i="0" dirty="0">
                <a:solidFill>
                  <a:srgbClr val="333333"/>
                </a:solidFill>
                <a:effectLst/>
                <a:latin typeface="AmazonEmber"/>
              </a:rPr>
              <a:t>Escalabilidad: Agregar usaurios cuando es necesario  sin necesidad de infraestructura adicional o hardware costoso. a mayor parte de los datos de las aplicaciones web se almacena en la nube, lo que significa que su empresa no tendrá que invertir en capacidad de almacenamiento adicional para ejecutar aplicaciones web.	</a:t>
            </a:r>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3</a:t>
            </a:fld>
            <a:endParaRPr lang="es-MX" dirty="0"/>
          </a:p>
        </p:txBody>
      </p:sp>
    </p:spTree>
    <p:extLst>
      <p:ext uri="{BB962C8B-B14F-4D97-AF65-F5344CB8AC3E}">
        <p14:creationId xmlns:p14="http://schemas.microsoft.com/office/powerpoint/2010/main" val="100301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4</a:t>
            </a:fld>
            <a:endParaRPr lang="es-MX" dirty="0"/>
          </a:p>
        </p:txBody>
      </p:sp>
    </p:spTree>
    <p:extLst>
      <p:ext uri="{BB962C8B-B14F-4D97-AF65-F5344CB8AC3E}">
        <p14:creationId xmlns:p14="http://schemas.microsoft.com/office/powerpoint/2010/main" val="226116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5</a:t>
            </a:fld>
            <a:endParaRPr lang="es-MX" dirty="0"/>
          </a:p>
        </p:txBody>
      </p:sp>
    </p:spTree>
    <p:extLst>
      <p:ext uri="{BB962C8B-B14F-4D97-AF65-F5344CB8AC3E}">
        <p14:creationId xmlns:p14="http://schemas.microsoft.com/office/powerpoint/2010/main" val="248062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FD2A3-B200-A5FC-7E6A-0BE9BC68213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5C74474-2016-9154-319C-86FD1E99D5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2BB8400-1DBE-57F8-6E76-A8B0D81A6A72}"/>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0AE01F58-B6FC-28AF-59B9-4247A4BCC602}"/>
              </a:ext>
            </a:extLst>
          </p:cNvPr>
          <p:cNvSpPr>
            <a:spLocks noGrp="1"/>
          </p:cNvSpPr>
          <p:nvPr>
            <p:ph type="sldNum" sz="quarter" idx="5"/>
          </p:nvPr>
        </p:nvSpPr>
        <p:spPr/>
        <p:txBody>
          <a:bodyPr/>
          <a:lstStyle/>
          <a:p>
            <a:fld id="{E48944F0-6698-49EA-87ED-B91487CA3FDF}" type="slidenum">
              <a:rPr lang="es-MX" smtClean="0"/>
              <a:t>6</a:t>
            </a:fld>
            <a:endParaRPr lang="es-MX" dirty="0"/>
          </a:p>
        </p:txBody>
      </p:sp>
    </p:spTree>
    <p:extLst>
      <p:ext uri="{BB962C8B-B14F-4D97-AF65-F5344CB8AC3E}">
        <p14:creationId xmlns:p14="http://schemas.microsoft.com/office/powerpoint/2010/main" val="1830875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212529"/>
                </a:solidFill>
                <a:effectLst/>
                <a:latin typeface="system-ui"/>
              </a:rPr>
              <a:t>Una organización es una estructura ordenada donde coexisten e interactúan personas con diversos roles, responsabilidades o cargos que buscan alcanzar un objetivo particular.	¬</a:t>
            </a:r>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7</a:t>
            </a:fld>
            <a:endParaRPr lang="es-MX" dirty="0"/>
          </a:p>
        </p:txBody>
      </p:sp>
    </p:spTree>
    <p:extLst>
      <p:ext uri="{BB962C8B-B14F-4D97-AF65-F5344CB8AC3E}">
        <p14:creationId xmlns:p14="http://schemas.microsoft.com/office/powerpoint/2010/main" val="1431182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8</a:t>
            </a:fld>
            <a:endParaRPr lang="es-MX" dirty="0"/>
          </a:p>
        </p:txBody>
      </p:sp>
    </p:spTree>
    <p:extLst>
      <p:ext uri="{BB962C8B-B14F-4D97-AF65-F5344CB8AC3E}">
        <p14:creationId xmlns:p14="http://schemas.microsoft.com/office/powerpoint/2010/main" val="2191971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48944F0-6698-49EA-87ED-B91487CA3FDF}" type="slidenum">
              <a:rPr lang="es-MX" smtClean="0"/>
              <a:t>9</a:t>
            </a:fld>
            <a:endParaRPr lang="es-MX" dirty="0"/>
          </a:p>
        </p:txBody>
      </p:sp>
    </p:spTree>
    <p:extLst>
      <p:ext uri="{BB962C8B-B14F-4D97-AF65-F5344CB8AC3E}">
        <p14:creationId xmlns:p14="http://schemas.microsoft.com/office/powerpoint/2010/main" val="202773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20B33-5C60-78E1-861F-4B535FEE6DA3}"/>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B25C4A4C-52BE-E179-93E3-F8785624E8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74172B9A-E14D-2D6D-FB54-EFE1BF675E63}"/>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5" name="Marcador de pie de página 4">
            <a:extLst>
              <a:ext uri="{FF2B5EF4-FFF2-40B4-BE49-F238E27FC236}">
                <a16:creationId xmlns:a16="http://schemas.microsoft.com/office/drawing/2014/main" id="{1142A9F8-B057-DA31-FBF2-745C67FFF65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69AB5F2-2BA0-8042-0F19-9AC8B1A455E4}"/>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3355832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BFF311-FCBA-C130-9268-7FCC6220AE5D}"/>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333B1845-8682-3EDF-C7AD-186297209DC8}"/>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2A915FA-1F8F-72AF-BA6B-5B473F816F12}"/>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5" name="Marcador de pie de página 4">
            <a:extLst>
              <a:ext uri="{FF2B5EF4-FFF2-40B4-BE49-F238E27FC236}">
                <a16:creationId xmlns:a16="http://schemas.microsoft.com/office/drawing/2014/main" id="{C03149C4-09F4-CF42-98A4-4FF83438F93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8CAB82B-1D81-6A18-6CD7-DB0680DBEFBD}"/>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1193705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6B3FBF4-0103-E705-9EB6-92AAC31A925C}"/>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0ACF7988-2895-0C8D-46EF-1E950D1F03DA}"/>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43C771A7-206C-3707-404F-4E5A5705B03A}"/>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5" name="Marcador de pie de página 4">
            <a:extLst>
              <a:ext uri="{FF2B5EF4-FFF2-40B4-BE49-F238E27FC236}">
                <a16:creationId xmlns:a16="http://schemas.microsoft.com/office/drawing/2014/main" id="{42CBF6EA-8C2D-C23A-ECF7-A04CE587B26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340CC61-F134-7FBF-9293-1D11A79C6657}"/>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166508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5C661A-40C7-0709-30EE-3642DD83E949}"/>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C9AF7BAA-A315-6333-7158-C410095F759E}"/>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55C45088-B641-0427-0F2D-E6A953736540}"/>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5" name="Marcador de pie de página 4">
            <a:extLst>
              <a:ext uri="{FF2B5EF4-FFF2-40B4-BE49-F238E27FC236}">
                <a16:creationId xmlns:a16="http://schemas.microsoft.com/office/drawing/2014/main" id="{50369E90-6AEA-2B6A-A671-70784F4906C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7BCA558-1619-FB0E-A740-4572BE908CE2}"/>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76736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904F2-D270-FACE-0BB6-DA8C09518ACD}"/>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9C30A6AC-8472-1D18-7AB2-9835BF6223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109628AD-D566-F7C8-1A12-C0E024E83266}"/>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5" name="Marcador de pie de página 4">
            <a:extLst>
              <a:ext uri="{FF2B5EF4-FFF2-40B4-BE49-F238E27FC236}">
                <a16:creationId xmlns:a16="http://schemas.microsoft.com/office/drawing/2014/main" id="{D3C11BB7-1C5C-2301-DCA3-1BDAA595681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8ACD915-40AF-BA19-BA3D-49816341F528}"/>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2696989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1FD213-991D-3E11-CBD9-32484AB0DF9D}"/>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D428E8D5-B214-8EF0-FCB1-5FA7E32D2C90}"/>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B3EB909D-B52F-1B8A-DA6E-078F6538A952}"/>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AFECA31D-9F17-9ACE-68D4-F95E4F14F338}"/>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6" name="Marcador de pie de página 5">
            <a:extLst>
              <a:ext uri="{FF2B5EF4-FFF2-40B4-BE49-F238E27FC236}">
                <a16:creationId xmlns:a16="http://schemas.microsoft.com/office/drawing/2014/main" id="{CFEE7CE4-875A-6201-E2AC-7F491BC8FA2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D335019-008B-E759-68EA-8CBF7BF5D8E7}"/>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3543046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D49924-00FF-F8B2-D1E9-DA7623A4860F}"/>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17E20FAB-032A-501E-80A1-DEEF52B4E1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1F93489F-2B28-7B61-5B01-647AD94AC51B}"/>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FCAD541E-E91F-3E12-5045-709B79E0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59A4069E-03D2-F5CC-DB2A-41FA5D20A04A}"/>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B63DA06E-9278-D3A7-4F51-CDC6B75F8F2C}"/>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8" name="Marcador de pie de página 7">
            <a:extLst>
              <a:ext uri="{FF2B5EF4-FFF2-40B4-BE49-F238E27FC236}">
                <a16:creationId xmlns:a16="http://schemas.microsoft.com/office/drawing/2014/main" id="{B805E6F4-34FF-A1D1-6770-EF92FBFF372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6395AA2-C481-AACB-6080-3304373BF645}"/>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4116140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216681-A6DF-7E07-2B86-E2CF3F6C29C3}"/>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3B61ED1F-58AA-AF34-4003-233F0C5A327B}"/>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4" name="Marcador de pie de página 3">
            <a:extLst>
              <a:ext uri="{FF2B5EF4-FFF2-40B4-BE49-F238E27FC236}">
                <a16:creationId xmlns:a16="http://schemas.microsoft.com/office/drawing/2014/main" id="{543FAA18-B8D5-39DF-DCC2-B9A667737AAA}"/>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723E127-47AD-D9A2-1A2F-784E807220EE}"/>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2542927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4FA0CBE-C61C-A28C-013E-ADF046D302BC}"/>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3" name="Marcador de pie de página 2">
            <a:extLst>
              <a:ext uri="{FF2B5EF4-FFF2-40B4-BE49-F238E27FC236}">
                <a16:creationId xmlns:a16="http://schemas.microsoft.com/office/drawing/2014/main" id="{329A9BF9-FE10-95E6-B7D6-9F2E8222A91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06430B53-054F-9878-D1BF-38BDCD88B1D8}"/>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2689085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A6C3D-6691-67FA-70C6-F23339D4DC8E}"/>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4C9DE39E-3182-A520-28A8-C72D9D8C6A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BCA8078B-9928-3C7B-8205-6931A34CE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4A1617EB-024A-37E2-BC3B-1FDB9D3F4DBB}"/>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6" name="Marcador de pie de página 5">
            <a:extLst>
              <a:ext uri="{FF2B5EF4-FFF2-40B4-BE49-F238E27FC236}">
                <a16:creationId xmlns:a16="http://schemas.microsoft.com/office/drawing/2014/main" id="{FA1B0FFB-6AEA-DEAE-096A-065A6CA9C2C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78AC763-700F-A62E-B224-9C4B580FAB60}"/>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2640894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589784-B6F3-D6A8-C9E8-FA879F5B5F3B}"/>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2546927D-BBCD-9C62-3BA0-F572FCC6A8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3530871-33EB-59DB-C417-1C8BF5125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D5E9D011-C553-BB49-9AE3-546F45984EF6}"/>
              </a:ext>
            </a:extLst>
          </p:cNvPr>
          <p:cNvSpPr>
            <a:spLocks noGrp="1"/>
          </p:cNvSpPr>
          <p:nvPr>
            <p:ph type="dt" sz="half" idx="10"/>
          </p:nvPr>
        </p:nvSpPr>
        <p:spPr/>
        <p:txBody>
          <a:bodyPr/>
          <a:lstStyle/>
          <a:p>
            <a:fld id="{39744F1A-03EF-7F41-9425-DF9031ECC8F5}" type="datetimeFigureOut">
              <a:rPr lang="es-MX" smtClean="0"/>
              <a:t>08/03/2024</a:t>
            </a:fld>
            <a:endParaRPr lang="es-MX"/>
          </a:p>
        </p:txBody>
      </p:sp>
      <p:sp>
        <p:nvSpPr>
          <p:cNvPr id="6" name="Marcador de pie de página 5">
            <a:extLst>
              <a:ext uri="{FF2B5EF4-FFF2-40B4-BE49-F238E27FC236}">
                <a16:creationId xmlns:a16="http://schemas.microsoft.com/office/drawing/2014/main" id="{C575698B-1F29-BD19-A75F-0182E843B3A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F22EB46-6165-E3D7-0B20-56CC508B9846}"/>
              </a:ext>
            </a:extLst>
          </p:cNvPr>
          <p:cNvSpPr>
            <a:spLocks noGrp="1"/>
          </p:cNvSpPr>
          <p:nvPr>
            <p:ph type="sldNum" sz="quarter" idx="12"/>
          </p:nvPr>
        </p:nvSpPr>
        <p:spPr/>
        <p:txBody>
          <a:bodyPr/>
          <a:lstStyle/>
          <a:p>
            <a:fld id="{00E566C6-6A28-7F4A-A27C-5A7C541A56A1}" type="slidenum">
              <a:rPr lang="es-MX" smtClean="0"/>
              <a:t>‹Nº›</a:t>
            </a:fld>
            <a:endParaRPr lang="es-MX"/>
          </a:p>
        </p:txBody>
      </p:sp>
    </p:spTree>
    <p:extLst>
      <p:ext uri="{BB962C8B-B14F-4D97-AF65-F5344CB8AC3E}">
        <p14:creationId xmlns:p14="http://schemas.microsoft.com/office/powerpoint/2010/main" val="2162952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9F2AD94-5FC9-944B-D9DE-AEEE4CE94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701C313A-07EC-D92C-492D-BEDED2F96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4814AED5-3D5D-6461-53FB-16F82DAAD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44F1A-03EF-7F41-9425-DF9031ECC8F5}" type="datetimeFigureOut">
              <a:rPr lang="es-MX" smtClean="0"/>
              <a:t>08/03/2024</a:t>
            </a:fld>
            <a:endParaRPr lang="es-MX"/>
          </a:p>
        </p:txBody>
      </p:sp>
      <p:sp>
        <p:nvSpPr>
          <p:cNvPr id="5" name="Marcador de pie de página 4">
            <a:extLst>
              <a:ext uri="{FF2B5EF4-FFF2-40B4-BE49-F238E27FC236}">
                <a16:creationId xmlns:a16="http://schemas.microsoft.com/office/drawing/2014/main" id="{FB9ADE26-1386-88AC-D2B9-DEE40EF37E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2009B1BE-15C5-02DA-F0CC-CE7AF8A01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566C6-6A28-7F4A-A27C-5A7C541A56A1}" type="slidenum">
              <a:rPr lang="es-MX" smtClean="0"/>
              <a:t>‹Nº›</a:t>
            </a:fld>
            <a:endParaRPr lang="es-MX"/>
          </a:p>
        </p:txBody>
      </p:sp>
    </p:spTree>
    <p:extLst>
      <p:ext uri="{BB962C8B-B14F-4D97-AF65-F5344CB8AC3E}">
        <p14:creationId xmlns:p14="http://schemas.microsoft.com/office/powerpoint/2010/main" val="3688724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licit.com/?workflow=table-of-papers&amp;run=7a388380-847e-4be7-be77-de04c3fd2106" TargetMode="External"/><Relationship Id="rId5"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png"/><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69F035-CC50-7547-9891-1D7D5A27F6A8}"/>
              </a:ext>
            </a:extLst>
          </p:cNvPr>
          <p:cNvPicPr>
            <a:picLocks noChangeAspect="1"/>
          </p:cNvPicPr>
          <p:nvPr/>
        </p:nvPicPr>
        <p:blipFill>
          <a:blip r:embed="rId3"/>
          <a:stretch>
            <a:fillRect/>
          </a:stretch>
        </p:blipFill>
        <p:spPr>
          <a:xfrm>
            <a:off x="559397" y="-23826"/>
            <a:ext cx="5536603" cy="6859355"/>
          </a:xfrm>
          <a:prstGeom prst="rect">
            <a:avLst/>
          </a:prstGeom>
        </p:spPr>
      </p:pic>
      <p:pic>
        <p:nvPicPr>
          <p:cNvPr id="3" name="Picture 2">
            <a:extLst>
              <a:ext uri="{FF2B5EF4-FFF2-40B4-BE49-F238E27FC236}">
                <a16:creationId xmlns:a16="http://schemas.microsoft.com/office/drawing/2014/main" id="{05532F81-EFE6-3A4F-95CF-4E94394FD752}"/>
              </a:ext>
            </a:extLst>
          </p:cNvPr>
          <p:cNvPicPr>
            <a:picLocks noChangeAspect="1"/>
          </p:cNvPicPr>
          <p:nvPr/>
        </p:nvPicPr>
        <p:blipFill>
          <a:blip r:embed="rId4"/>
          <a:stretch>
            <a:fillRect/>
          </a:stretch>
        </p:blipFill>
        <p:spPr>
          <a:xfrm>
            <a:off x="-98740" y="-23826"/>
            <a:ext cx="2710744" cy="6893702"/>
          </a:xfrm>
          <a:prstGeom prst="rect">
            <a:avLst/>
          </a:prstGeom>
        </p:spPr>
      </p:pic>
      <p:sp>
        <p:nvSpPr>
          <p:cNvPr id="16" name="Título 1">
            <a:extLst>
              <a:ext uri="{FF2B5EF4-FFF2-40B4-BE49-F238E27FC236}">
                <a16:creationId xmlns:a16="http://schemas.microsoft.com/office/drawing/2014/main" id="{9CD83783-856E-7846-A679-EDEAD9E678B2}"/>
              </a:ext>
            </a:extLst>
          </p:cNvPr>
          <p:cNvSpPr txBox="1">
            <a:spLocks/>
          </p:cNvSpPr>
          <p:nvPr/>
        </p:nvSpPr>
        <p:spPr>
          <a:xfrm>
            <a:off x="2980794" y="534836"/>
            <a:ext cx="8651809" cy="52691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ES" sz="3200" b="1" dirty="0">
                <a:solidFill>
                  <a:srgbClr val="000000"/>
                </a:solidFill>
                <a:latin typeface="Times New Roman" panose="02020603050405020304" pitchFamily="18" charset="0"/>
              </a:rPr>
              <a:t>Centro Universitario UAEM Atlacomulco</a:t>
            </a:r>
          </a:p>
          <a:p>
            <a:pPr algn="r"/>
            <a:endParaRPr lang="es-MX" sz="3200" b="1" dirty="0">
              <a:solidFill>
                <a:srgbClr val="000000"/>
              </a:solidFill>
              <a:latin typeface="Times New Roman" panose="02020603050405020304" pitchFamily="18" charset="0"/>
            </a:endParaRPr>
          </a:p>
          <a:p>
            <a:pPr algn="r"/>
            <a:r>
              <a:rPr lang="es-MX" sz="3200" b="1" dirty="0">
                <a:solidFill>
                  <a:srgbClr val="000000"/>
                </a:solidFill>
                <a:latin typeface="Times New Roman" panose="02020603050405020304" pitchFamily="18" charset="0"/>
              </a:rPr>
              <a:t>Tema:</a:t>
            </a:r>
          </a:p>
          <a:p>
            <a:pPr algn="r"/>
            <a:r>
              <a:rPr lang="es-MX" sz="3200" b="1" dirty="0">
                <a:solidFill>
                  <a:srgbClr val="000000"/>
                </a:solidFill>
                <a:latin typeface="Times New Roman" panose="02020603050405020304" pitchFamily="18" charset="0"/>
              </a:rPr>
              <a:t>Organización de funciones administrativas en una secundaria mediante herramientas web</a:t>
            </a:r>
            <a:endParaRPr lang="es-MX" sz="3200" b="1" i="0" u="none" strike="noStrike" baseline="0" dirty="0">
              <a:solidFill>
                <a:srgbClr val="000000"/>
              </a:solidFill>
              <a:latin typeface="Times New Roman" panose="02020603050405020304" pitchFamily="18" charset="0"/>
            </a:endParaRPr>
          </a:p>
          <a:p>
            <a:pPr algn="r"/>
            <a:br>
              <a:rPr lang="es-ES" sz="5200" dirty="0">
                <a:latin typeface="Calibri" panose="020F0502020204030204" pitchFamily="34" charset="0"/>
                <a:cs typeface="Calibri" panose="020F0502020204030204" pitchFamily="34" charset="0"/>
              </a:rPr>
            </a:br>
            <a:r>
              <a:rPr lang="es-ES" sz="2000" b="1" dirty="0">
                <a:solidFill>
                  <a:srgbClr val="000000"/>
                </a:solidFill>
                <a:latin typeface="Times New Roman" panose="02020603050405020304" pitchFamily="18" charset="0"/>
              </a:rPr>
              <a:t>Sustentante: </a:t>
            </a:r>
          </a:p>
          <a:p>
            <a:pPr algn="r"/>
            <a:r>
              <a:rPr lang="es-ES" sz="2000" b="1" dirty="0">
                <a:solidFill>
                  <a:srgbClr val="000000"/>
                </a:solidFill>
                <a:latin typeface="Times New Roman" panose="02020603050405020304" pitchFamily="18" charset="0"/>
              </a:rPr>
              <a:t>Javier Montoya Pérez</a:t>
            </a:r>
          </a:p>
          <a:p>
            <a:pPr algn="r"/>
            <a:endParaRPr lang="es-ES" sz="2000" b="1" dirty="0">
              <a:solidFill>
                <a:srgbClr val="000000"/>
              </a:solidFill>
              <a:latin typeface="Times New Roman" panose="02020603050405020304" pitchFamily="18" charset="0"/>
            </a:endParaRPr>
          </a:p>
          <a:p>
            <a:pPr algn="r"/>
            <a:r>
              <a:rPr lang="es-ES" sz="2000" b="1" dirty="0">
                <a:solidFill>
                  <a:srgbClr val="000000"/>
                </a:solidFill>
                <a:latin typeface="Times New Roman" panose="02020603050405020304" pitchFamily="18" charset="0"/>
              </a:rPr>
              <a:t>Asesor:</a:t>
            </a:r>
          </a:p>
          <a:p>
            <a:pPr algn="r"/>
            <a:r>
              <a:rPr lang="es-ES" sz="2000" b="1" dirty="0">
                <a:solidFill>
                  <a:srgbClr val="000000"/>
                </a:solidFill>
                <a:latin typeface="Times New Roman" panose="02020603050405020304" pitchFamily="18" charset="0"/>
              </a:rPr>
              <a:t>Ing. Gregorio García Estrada</a:t>
            </a:r>
          </a:p>
        </p:txBody>
      </p:sp>
      <p:pic>
        <p:nvPicPr>
          <p:cNvPr id="20" name="Picture 19">
            <a:extLst>
              <a:ext uri="{FF2B5EF4-FFF2-40B4-BE49-F238E27FC236}">
                <a16:creationId xmlns:a16="http://schemas.microsoft.com/office/drawing/2014/main" id="{51A0AF31-9589-7A4A-9264-A5CB940ECF32}"/>
              </a:ext>
            </a:extLst>
          </p:cNvPr>
          <p:cNvPicPr>
            <a:picLocks noChangeAspect="1"/>
          </p:cNvPicPr>
          <p:nvPr/>
        </p:nvPicPr>
        <p:blipFill>
          <a:blip r:embed="rId5"/>
          <a:stretch>
            <a:fillRect/>
          </a:stretch>
        </p:blipFill>
        <p:spPr>
          <a:xfrm>
            <a:off x="469410" y="534836"/>
            <a:ext cx="1435591" cy="947490"/>
          </a:xfrm>
          <a:prstGeom prst="rect">
            <a:avLst/>
          </a:prstGeom>
        </p:spPr>
      </p:pic>
      <p:pic>
        <p:nvPicPr>
          <p:cNvPr id="6" name="Imagen 5">
            <a:extLst>
              <a:ext uri="{FF2B5EF4-FFF2-40B4-BE49-F238E27FC236}">
                <a16:creationId xmlns:a16="http://schemas.microsoft.com/office/drawing/2014/main" id="{3CB1F6ED-47E2-4906-9BED-5B880770AAE7}"/>
              </a:ext>
            </a:extLst>
          </p:cNvPr>
          <p:cNvPicPr/>
          <p:nvPr/>
        </p:nvPicPr>
        <p:blipFill rotWithShape="1">
          <a:blip r:embed="rId6">
            <a:extLst>
              <a:ext uri="{28A0092B-C50C-407E-A947-70E740481C1C}">
                <a14:useLocalDpi xmlns:a14="http://schemas.microsoft.com/office/drawing/2010/main" val="0"/>
              </a:ext>
            </a:extLst>
          </a:blip>
          <a:srcRect l="8442" b="18812"/>
          <a:stretch/>
        </p:blipFill>
        <p:spPr bwMode="auto">
          <a:xfrm>
            <a:off x="10848975" y="6054479"/>
            <a:ext cx="1343025" cy="781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07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755239" y="5947780"/>
            <a:ext cx="1436761" cy="910220"/>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t>Desarrollo</a:t>
            </a:r>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76414" y="6255200"/>
            <a:ext cx="2743200" cy="365125"/>
          </a:xfrm>
        </p:spPr>
        <p:txBody>
          <a:bodyPr/>
          <a:lstStyle/>
          <a:p>
            <a:fld id="{1A001C08-F6F1-4DAB-B36E-252FEDF05736}" type="slidenum">
              <a:rPr lang="es-MX" sz="1600" b="1" smtClean="0">
                <a:solidFill>
                  <a:schemeClr val="tx1"/>
                </a:solidFill>
              </a:rPr>
              <a:t>10</a:t>
            </a:fld>
            <a:endParaRPr lang="es-MX" b="1" dirty="0">
              <a:solidFill>
                <a:schemeClr val="tx1"/>
              </a:solidFill>
            </a:endParaRPr>
          </a:p>
        </p:txBody>
      </p:sp>
      <p:pic>
        <p:nvPicPr>
          <p:cNvPr id="1028" name="Picture 4" descr="Does Your Interface Follow the 4 Golden Rules of UI Design | Koru UX">
            <a:extLst>
              <a:ext uri="{FF2B5EF4-FFF2-40B4-BE49-F238E27FC236}">
                <a16:creationId xmlns:a16="http://schemas.microsoft.com/office/drawing/2014/main" id="{2C2D2B33-0270-9B79-A1F5-C00C4D955B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994" b="6994"/>
          <a:stretch/>
        </p:blipFill>
        <p:spPr bwMode="auto">
          <a:xfrm>
            <a:off x="4373348" y="1462824"/>
            <a:ext cx="7582934" cy="366707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95AF042E-2928-27E1-B16F-A6BCC7B0BF5D}"/>
              </a:ext>
            </a:extLst>
          </p:cNvPr>
          <p:cNvSpPr/>
          <p:nvPr/>
        </p:nvSpPr>
        <p:spPr>
          <a:xfrm>
            <a:off x="1222670" y="5184698"/>
            <a:ext cx="1916487" cy="415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CSS </a:t>
            </a:r>
            <a:r>
              <a:rPr lang="es-MX" b="1" dirty="0" err="1"/>
              <a:t>Grid</a:t>
            </a:r>
            <a:endParaRPr lang="es-MX" b="1" dirty="0"/>
          </a:p>
        </p:txBody>
      </p:sp>
      <p:sp>
        <p:nvSpPr>
          <p:cNvPr id="3" name="Rectángulo 2">
            <a:extLst>
              <a:ext uri="{FF2B5EF4-FFF2-40B4-BE49-F238E27FC236}">
                <a16:creationId xmlns:a16="http://schemas.microsoft.com/office/drawing/2014/main" id="{5C5C365E-7E04-D7CE-697C-C3EC8816EB5F}"/>
              </a:ext>
            </a:extLst>
          </p:cNvPr>
          <p:cNvSpPr/>
          <p:nvPr/>
        </p:nvSpPr>
        <p:spPr>
          <a:xfrm>
            <a:off x="7685036" y="5719949"/>
            <a:ext cx="1916487" cy="415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Vista responsiva</a:t>
            </a:r>
          </a:p>
        </p:txBody>
      </p:sp>
      <p:pic>
        <p:nvPicPr>
          <p:cNvPr id="5" name="Picture 2" descr="Responsive CSS Grid: The Ultimate Layout Freedom. A 5 minute tutorial ...">
            <a:extLst>
              <a:ext uri="{FF2B5EF4-FFF2-40B4-BE49-F238E27FC236}">
                <a16:creationId xmlns:a16="http://schemas.microsoft.com/office/drawing/2014/main" id="{046FBECD-9126-8C83-BE9E-0651EB4CB2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746"/>
          <a:stretch/>
        </p:blipFill>
        <p:spPr bwMode="auto">
          <a:xfrm>
            <a:off x="74428" y="1624714"/>
            <a:ext cx="4212973" cy="34426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sponsive Web Designs: Importance and Tips For Improvement">
            <a:extLst>
              <a:ext uri="{FF2B5EF4-FFF2-40B4-BE49-F238E27FC236}">
                <a16:creationId xmlns:a16="http://schemas.microsoft.com/office/drawing/2014/main" id="{0F93C6D8-26DB-1255-8503-6F5D512EDD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287" t="46644" r="52148" b="39313"/>
          <a:stretch/>
        </p:blipFill>
        <p:spPr bwMode="auto">
          <a:xfrm>
            <a:off x="9271591" y="5067412"/>
            <a:ext cx="1616150" cy="5331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Responsive Web Designs: Importance and Tips For Improvement">
            <a:extLst>
              <a:ext uri="{FF2B5EF4-FFF2-40B4-BE49-F238E27FC236}">
                <a16:creationId xmlns:a16="http://schemas.microsoft.com/office/drawing/2014/main" id="{19743DEC-0A4F-966A-C6F3-074D358F28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9525" t="54028" b="26536"/>
          <a:stretch/>
        </p:blipFill>
        <p:spPr bwMode="auto">
          <a:xfrm>
            <a:off x="5854669" y="5067412"/>
            <a:ext cx="1916487" cy="7379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Responsive Web Designs: Importance and Tips For Improvement">
            <a:extLst>
              <a:ext uri="{FF2B5EF4-FFF2-40B4-BE49-F238E27FC236}">
                <a16:creationId xmlns:a16="http://schemas.microsoft.com/office/drawing/2014/main" id="{0F01AF2C-776F-0F44-E925-0C6B9B9F1FE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14" t="83441" r="30078" b="776"/>
          <a:stretch/>
        </p:blipFill>
        <p:spPr bwMode="auto">
          <a:xfrm>
            <a:off x="4024302" y="5067411"/>
            <a:ext cx="1621586" cy="5992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38C08328-6193-796A-7818-ADB92A47C8AC}"/>
              </a:ext>
            </a:extLst>
          </p:cNvPr>
          <p:cNvSpPr/>
          <p:nvPr/>
        </p:nvSpPr>
        <p:spPr>
          <a:xfrm>
            <a:off x="4373348" y="1345928"/>
            <a:ext cx="1177778" cy="2955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s-MX" b="1" dirty="0"/>
              <a:t>Móvil</a:t>
            </a:r>
          </a:p>
        </p:txBody>
      </p:sp>
      <p:sp>
        <p:nvSpPr>
          <p:cNvPr id="11" name="Rectángulo 10">
            <a:extLst>
              <a:ext uri="{FF2B5EF4-FFF2-40B4-BE49-F238E27FC236}">
                <a16:creationId xmlns:a16="http://schemas.microsoft.com/office/drawing/2014/main" id="{3515B102-EBE8-D8DE-AFF7-DDFF914ECB46}"/>
              </a:ext>
            </a:extLst>
          </p:cNvPr>
          <p:cNvSpPr/>
          <p:nvPr/>
        </p:nvSpPr>
        <p:spPr>
          <a:xfrm>
            <a:off x="6224023" y="1345928"/>
            <a:ext cx="1177778" cy="2955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s-MX" b="1" dirty="0"/>
              <a:t>Tableta</a:t>
            </a:r>
          </a:p>
        </p:txBody>
      </p:sp>
      <p:sp>
        <p:nvSpPr>
          <p:cNvPr id="15" name="Rectángulo 14">
            <a:extLst>
              <a:ext uri="{FF2B5EF4-FFF2-40B4-BE49-F238E27FC236}">
                <a16:creationId xmlns:a16="http://schemas.microsoft.com/office/drawing/2014/main" id="{FDAAB60A-628B-5B17-1FB8-042575A22E84}"/>
              </a:ext>
            </a:extLst>
          </p:cNvPr>
          <p:cNvSpPr/>
          <p:nvPr/>
        </p:nvSpPr>
        <p:spPr>
          <a:xfrm>
            <a:off x="9414022" y="1345928"/>
            <a:ext cx="1177778" cy="2955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s-MX" b="1" dirty="0"/>
              <a:t>Escritorio</a:t>
            </a:r>
          </a:p>
        </p:txBody>
      </p:sp>
    </p:spTree>
    <p:extLst>
      <p:ext uri="{BB962C8B-B14F-4D97-AF65-F5344CB8AC3E}">
        <p14:creationId xmlns:p14="http://schemas.microsoft.com/office/powerpoint/2010/main" val="120149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640725" y="5867719"/>
            <a:ext cx="1502349" cy="998994"/>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t>Desarrollo</a:t>
            </a:r>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65782" y="6201076"/>
            <a:ext cx="2743200" cy="365125"/>
          </a:xfrm>
        </p:spPr>
        <p:txBody>
          <a:bodyPr/>
          <a:lstStyle/>
          <a:p>
            <a:fld id="{1A001C08-F6F1-4DAB-B36E-252FEDF05736}" type="slidenum">
              <a:rPr lang="es-MX" sz="1600" b="1" smtClean="0">
                <a:solidFill>
                  <a:schemeClr val="tx1"/>
                </a:solidFill>
              </a:rPr>
              <a:t>11</a:t>
            </a:fld>
            <a:endParaRPr lang="es-MX" b="1" dirty="0">
              <a:solidFill>
                <a:schemeClr val="tx1"/>
              </a:solidFill>
            </a:endParaRPr>
          </a:p>
        </p:txBody>
      </p:sp>
      <p:pic>
        <p:nvPicPr>
          <p:cNvPr id="3" name="Imagen 2">
            <a:extLst>
              <a:ext uri="{FF2B5EF4-FFF2-40B4-BE49-F238E27FC236}">
                <a16:creationId xmlns:a16="http://schemas.microsoft.com/office/drawing/2014/main" id="{06D24F63-74BC-B069-A2CF-E45365F3E000}"/>
              </a:ext>
            </a:extLst>
          </p:cNvPr>
          <p:cNvPicPr>
            <a:picLocks noChangeAspect="1"/>
          </p:cNvPicPr>
          <p:nvPr/>
        </p:nvPicPr>
        <p:blipFill rotWithShape="1">
          <a:blip r:embed="rId6"/>
          <a:srcRect l="671" t="1635" b="1"/>
          <a:stretch/>
        </p:blipFill>
        <p:spPr>
          <a:xfrm>
            <a:off x="42020" y="2430201"/>
            <a:ext cx="7019429" cy="2682000"/>
          </a:xfrm>
          <a:prstGeom prst="rect">
            <a:avLst/>
          </a:prstGeom>
        </p:spPr>
      </p:pic>
      <p:cxnSp>
        <p:nvCxnSpPr>
          <p:cNvPr id="8" name="Conector angular 7">
            <a:extLst>
              <a:ext uri="{FF2B5EF4-FFF2-40B4-BE49-F238E27FC236}">
                <a16:creationId xmlns:a16="http://schemas.microsoft.com/office/drawing/2014/main" id="{4A505947-3C28-8680-17CF-FB4C1F4312A1}"/>
              </a:ext>
            </a:extLst>
          </p:cNvPr>
          <p:cNvCxnSpPr>
            <a:cxnSpLocks/>
          </p:cNvCxnSpPr>
          <p:nvPr/>
        </p:nvCxnSpPr>
        <p:spPr>
          <a:xfrm rot="5400000">
            <a:off x="768682" y="2564580"/>
            <a:ext cx="1543303" cy="245340"/>
          </a:xfrm>
          <a:prstGeom prst="bentConnector3">
            <a:avLst/>
          </a:prstGeom>
        </p:spPr>
        <p:style>
          <a:lnRef idx="3">
            <a:schemeClr val="accent2"/>
          </a:lnRef>
          <a:fillRef idx="0">
            <a:schemeClr val="accent2"/>
          </a:fillRef>
          <a:effectRef idx="2">
            <a:schemeClr val="accent2"/>
          </a:effectRef>
          <a:fontRef idx="minor">
            <a:schemeClr val="tx1"/>
          </a:fontRef>
        </p:style>
      </p:cxnSp>
      <p:sp>
        <p:nvSpPr>
          <p:cNvPr id="12" name="Rectángulo 11">
            <a:extLst>
              <a:ext uri="{FF2B5EF4-FFF2-40B4-BE49-F238E27FC236}">
                <a16:creationId xmlns:a16="http://schemas.microsoft.com/office/drawing/2014/main" id="{4E31F782-0681-DFB5-0C13-E06EA5A4168D}"/>
              </a:ext>
            </a:extLst>
          </p:cNvPr>
          <p:cNvSpPr/>
          <p:nvPr/>
        </p:nvSpPr>
        <p:spPr>
          <a:xfrm>
            <a:off x="740411" y="1503902"/>
            <a:ext cx="1774647" cy="39800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s-MX" dirty="0"/>
              <a:t>Declaración</a:t>
            </a:r>
          </a:p>
        </p:txBody>
      </p:sp>
      <p:cxnSp>
        <p:nvCxnSpPr>
          <p:cNvPr id="20" name="Conector angular 19">
            <a:extLst>
              <a:ext uri="{FF2B5EF4-FFF2-40B4-BE49-F238E27FC236}">
                <a16:creationId xmlns:a16="http://schemas.microsoft.com/office/drawing/2014/main" id="{B8DD22AC-5167-86D7-02E8-3D7A18EB4CE7}"/>
              </a:ext>
            </a:extLst>
          </p:cNvPr>
          <p:cNvCxnSpPr>
            <a:cxnSpLocks/>
          </p:cNvCxnSpPr>
          <p:nvPr/>
        </p:nvCxnSpPr>
        <p:spPr>
          <a:xfrm rot="5400000">
            <a:off x="1460467" y="4819976"/>
            <a:ext cx="910764" cy="277092"/>
          </a:xfrm>
          <a:prstGeom prst="bentConnector3">
            <a:avLst/>
          </a:prstGeom>
        </p:spPr>
        <p:style>
          <a:lnRef idx="3">
            <a:schemeClr val="accent2"/>
          </a:lnRef>
          <a:fillRef idx="0">
            <a:schemeClr val="accent2"/>
          </a:fillRef>
          <a:effectRef idx="2">
            <a:schemeClr val="accent2"/>
          </a:effectRef>
          <a:fontRef idx="minor">
            <a:schemeClr val="tx1"/>
          </a:fontRef>
        </p:style>
      </p:cxnSp>
      <p:sp>
        <p:nvSpPr>
          <p:cNvPr id="22" name="Rectángulo 21">
            <a:extLst>
              <a:ext uri="{FF2B5EF4-FFF2-40B4-BE49-F238E27FC236}">
                <a16:creationId xmlns:a16="http://schemas.microsoft.com/office/drawing/2014/main" id="{B31582F8-126E-5633-A2B5-7BC63CFBF4D2}"/>
              </a:ext>
            </a:extLst>
          </p:cNvPr>
          <p:cNvSpPr/>
          <p:nvPr/>
        </p:nvSpPr>
        <p:spPr>
          <a:xfrm>
            <a:off x="478439" y="5411026"/>
            <a:ext cx="2784764" cy="73188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s-MX" dirty="0">
                <a:latin typeface="Inter"/>
              </a:rPr>
              <a:t>Estilos para aplicar cuando la o las condiciones se cumplan</a:t>
            </a:r>
          </a:p>
        </p:txBody>
      </p:sp>
      <p:sp>
        <p:nvSpPr>
          <p:cNvPr id="24" name="Rectángulo 23">
            <a:extLst>
              <a:ext uri="{FF2B5EF4-FFF2-40B4-BE49-F238E27FC236}">
                <a16:creationId xmlns:a16="http://schemas.microsoft.com/office/drawing/2014/main" id="{D5704EA9-D7E2-A76F-FC92-412BFE9E5973}"/>
              </a:ext>
            </a:extLst>
          </p:cNvPr>
          <p:cNvSpPr/>
          <p:nvPr/>
        </p:nvSpPr>
        <p:spPr>
          <a:xfrm>
            <a:off x="3494958" y="5411026"/>
            <a:ext cx="2784764" cy="73188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s-MX" dirty="0">
                <a:latin typeface="Inter"/>
              </a:rPr>
              <a:t>Ancho de la pantalla que define la condición</a:t>
            </a:r>
          </a:p>
        </p:txBody>
      </p:sp>
      <p:cxnSp>
        <p:nvCxnSpPr>
          <p:cNvPr id="25" name="Conector angular 24">
            <a:extLst>
              <a:ext uri="{FF2B5EF4-FFF2-40B4-BE49-F238E27FC236}">
                <a16:creationId xmlns:a16="http://schemas.microsoft.com/office/drawing/2014/main" id="{0AB9CA1E-441F-3FD0-5908-B2FA0E992438}"/>
              </a:ext>
            </a:extLst>
          </p:cNvPr>
          <p:cNvCxnSpPr>
            <a:cxnSpLocks/>
          </p:cNvCxnSpPr>
          <p:nvPr/>
        </p:nvCxnSpPr>
        <p:spPr>
          <a:xfrm rot="16200000" flipH="1">
            <a:off x="3226498" y="3998918"/>
            <a:ext cx="1700703" cy="1074344"/>
          </a:xfrm>
          <a:prstGeom prst="bentConnector3">
            <a:avLst/>
          </a:prstGeom>
        </p:spPr>
        <p:style>
          <a:lnRef idx="3">
            <a:schemeClr val="accent2"/>
          </a:lnRef>
          <a:fillRef idx="0">
            <a:schemeClr val="accent2"/>
          </a:fillRef>
          <a:effectRef idx="2">
            <a:schemeClr val="accent2"/>
          </a:effectRef>
          <a:fontRef idx="minor">
            <a:schemeClr val="tx1"/>
          </a:fontRef>
        </p:style>
      </p:cxnSp>
      <p:pic>
        <p:nvPicPr>
          <p:cNvPr id="11" name="Imagen 10">
            <a:extLst>
              <a:ext uri="{FF2B5EF4-FFF2-40B4-BE49-F238E27FC236}">
                <a16:creationId xmlns:a16="http://schemas.microsoft.com/office/drawing/2014/main" id="{391FE5AD-A9A2-2153-8D67-CBCF9DCE4950}"/>
              </a:ext>
            </a:extLst>
          </p:cNvPr>
          <p:cNvPicPr>
            <a:picLocks noChangeAspect="1"/>
          </p:cNvPicPr>
          <p:nvPr/>
        </p:nvPicPr>
        <p:blipFill>
          <a:blip r:embed="rId7"/>
          <a:stretch>
            <a:fillRect/>
          </a:stretch>
        </p:blipFill>
        <p:spPr>
          <a:xfrm>
            <a:off x="7548929" y="1533564"/>
            <a:ext cx="4218514" cy="3594907"/>
          </a:xfrm>
          <a:prstGeom prst="rect">
            <a:avLst/>
          </a:prstGeom>
        </p:spPr>
      </p:pic>
      <p:sp>
        <p:nvSpPr>
          <p:cNvPr id="13" name="Rectángulo 12">
            <a:extLst>
              <a:ext uri="{FF2B5EF4-FFF2-40B4-BE49-F238E27FC236}">
                <a16:creationId xmlns:a16="http://schemas.microsoft.com/office/drawing/2014/main" id="{79BF3B58-340D-D8EE-A5F8-22DC44CBEDDB}"/>
              </a:ext>
            </a:extLst>
          </p:cNvPr>
          <p:cNvSpPr/>
          <p:nvPr/>
        </p:nvSpPr>
        <p:spPr>
          <a:xfrm>
            <a:off x="8724238" y="5112201"/>
            <a:ext cx="1916487" cy="415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Responsively App</a:t>
            </a:r>
          </a:p>
        </p:txBody>
      </p:sp>
    </p:spTree>
    <p:extLst>
      <p:ext uri="{BB962C8B-B14F-4D97-AF65-F5344CB8AC3E}">
        <p14:creationId xmlns:p14="http://schemas.microsoft.com/office/powerpoint/2010/main" val="116183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2165217" y="-259704"/>
            <a:ext cx="10515600" cy="1325563"/>
          </a:xfrm>
        </p:spPr>
        <p:txBody>
          <a:bodyPr/>
          <a:lstStyle/>
          <a:p>
            <a:r>
              <a:rPr lang="es-MX" dirty="0"/>
              <a:t>Desarrollo</a:t>
            </a:r>
          </a:p>
        </p:txBody>
      </p:sp>
      <p:pic>
        <p:nvPicPr>
          <p:cNvPr id="4098" name="Picture 2" descr="Why Responsive Design and How can it help your Business? - Sanjay | Web ...">
            <a:extLst>
              <a:ext uri="{FF2B5EF4-FFF2-40B4-BE49-F238E27FC236}">
                <a16:creationId xmlns:a16="http://schemas.microsoft.com/office/drawing/2014/main" id="{A435F551-6006-57D2-AAB8-73843AD27A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445" r="61054" b="4821"/>
          <a:stretch/>
        </p:blipFill>
        <p:spPr bwMode="auto">
          <a:xfrm>
            <a:off x="2165217" y="2221917"/>
            <a:ext cx="1908902" cy="383663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F9DA1A49-CB70-3CCA-9CFC-CD60F56E9443}"/>
              </a:ext>
            </a:extLst>
          </p:cNvPr>
          <p:cNvPicPr>
            <a:picLocks noChangeAspect="1"/>
          </p:cNvPicPr>
          <p:nvPr/>
        </p:nvPicPr>
        <p:blipFill>
          <a:blip r:embed="rId6"/>
          <a:stretch>
            <a:fillRect/>
          </a:stretch>
        </p:blipFill>
        <p:spPr>
          <a:xfrm>
            <a:off x="253771" y="893240"/>
            <a:ext cx="5869168" cy="3140922"/>
          </a:xfrm>
          <a:prstGeom prst="rect">
            <a:avLst/>
          </a:prstGeom>
        </p:spPr>
      </p:pic>
      <p:pic>
        <p:nvPicPr>
          <p:cNvPr id="8" name="Picture 2" descr="Why Responsive Design and How can it help your Business? - Sanjay | Web ...">
            <a:extLst>
              <a:ext uri="{FF2B5EF4-FFF2-40B4-BE49-F238E27FC236}">
                <a16:creationId xmlns:a16="http://schemas.microsoft.com/office/drawing/2014/main" id="{9EDCE730-B1AF-859C-33D5-5AD2EC4CDE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112" t="4445" r="4116" b="4821"/>
          <a:stretch/>
        </p:blipFill>
        <p:spPr bwMode="auto">
          <a:xfrm>
            <a:off x="9534225" y="2221916"/>
            <a:ext cx="1361209" cy="383663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A2247C56-608E-433D-5720-64A35B1C3004}"/>
              </a:ext>
            </a:extLst>
          </p:cNvPr>
          <p:cNvPicPr>
            <a:picLocks noChangeAspect="1"/>
          </p:cNvPicPr>
          <p:nvPr/>
        </p:nvPicPr>
        <p:blipFill>
          <a:blip r:embed="rId7"/>
          <a:stretch>
            <a:fillRect/>
          </a:stretch>
        </p:blipFill>
        <p:spPr>
          <a:xfrm>
            <a:off x="9223753" y="718832"/>
            <a:ext cx="1982155" cy="3226543"/>
          </a:xfrm>
          <a:prstGeom prst="rect">
            <a:avLst/>
          </a:prstGeom>
        </p:spPr>
      </p:pic>
      <p:pic>
        <p:nvPicPr>
          <p:cNvPr id="2" name="Imagen 1">
            <a:extLst>
              <a:ext uri="{FF2B5EF4-FFF2-40B4-BE49-F238E27FC236}">
                <a16:creationId xmlns:a16="http://schemas.microsoft.com/office/drawing/2014/main" id="{9DBD6225-BAD3-3EE8-4393-EB3BE1C0F4BA}"/>
              </a:ext>
            </a:extLst>
          </p:cNvPr>
          <p:cNvPicPr/>
          <p:nvPr/>
        </p:nvPicPr>
        <p:blipFill rotWithShape="1">
          <a:blip r:embed="rId8">
            <a:extLst>
              <a:ext uri="{28A0092B-C50C-407E-A947-70E740481C1C}">
                <a14:useLocalDpi xmlns:a14="http://schemas.microsoft.com/office/drawing/2010/main" val="0"/>
              </a:ext>
            </a:extLst>
          </a:blip>
          <a:srcRect l="8442" b="18812"/>
          <a:stretch/>
        </p:blipFill>
        <p:spPr bwMode="auto">
          <a:xfrm>
            <a:off x="10640725" y="5867719"/>
            <a:ext cx="1502349" cy="998994"/>
          </a:xfrm>
          <a:prstGeom prst="rect">
            <a:avLst/>
          </a:prstGeom>
          <a:noFill/>
          <a:ln>
            <a:noFill/>
          </a:ln>
          <a:extLst>
            <a:ext uri="{53640926-AAD7-44D8-BBD7-CCE9431645EC}">
              <a14:shadowObscured xmlns:a14="http://schemas.microsoft.com/office/drawing/2010/main"/>
            </a:ext>
          </a:extLst>
        </p:spPr>
      </p:pic>
      <p:sp>
        <p:nvSpPr>
          <p:cNvPr id="5" name="Marcador de número de diapositiva 3">
            <a:extLst>
              <a:ext uri="{FF2B5EF4-FFF2-40B4-BE49-F238E27FC236}">
                <a16:creationId xmlns:a16="http://schemas.microsoft.com/office/drawing/2014/main" id="{86493A24-CD0F-E562-0317-A52BFC4D61CF}"/>
              </a:ext>
            </a:extLst>
          </p:cNvPr>
          <p:cNvSpPr>
            <a:spLocks noGrp="1"/>
          </p:cNvSpPr>
          <p:nvPr>
            <p:ph type="sldNum" sz="quarter" idx="12"/>
          </p:nvPr>
        </p:nvSpPr>
        <p:spPr>
          <a:xfrm>
            <a:off x="8865782" y="6201076"/>
            <a:ext cx="2743200" cy="365125"/>
          </a:xfrm>
        </p:spPr>
        <p:txBody>
          <a:bodyPr/>
          <a:lstStyle/>
          <a:p>
            <a:r>
              <a:rPr lang="es-MX" sz="1600" b="1" dirty="0">
                <a:solidFill>
                  <a:schemeClr val="tx1"/>
                </a:solidFill>
              </a:rPr>
              <a:t>12</a:t>
            </a:r>
            <a:endParaRPr lang="es-MX" b="1" dirty="0">
              <a:solidFill>
                <a:schemeClr val="tx1"/>
              </a:solidFill>
            </a:endParaRPr>
          </a:p>
        </p:txBody>
      </p:sp>
      <p:sp>
        <p:nvSpPr>
          <p:cNvPr id="11" name="Rectángulo 10">
            <a:extLst>
              <a:ext uri="{FF2B5EF4-FFF2-40B4-BE49-F238E27FC236}">
                <a16:creationId xmlns:a16="http://schemas.microsoft.com/office/drawing/2014/main" id="{249A760E-989B-4B48-5798-FB4CF58666BF}"/>
              </a:ext>
            </a:extLst>
          </p:cNvPr>
          <p:cNvSpPr/>
          <p:nvPr/>
        </p:nvSpPr>
        <p:spPr>
          <a:xfrm>
            <a:off x="2412178" y="4594395"/>
            <a:ext cx="1552354" cy="33737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s-MX" sz="1600" dirty="0">
                <a:latin typeface="Abadi" panose="020F0502020204030204" pitchFamily="34" charset="0"/>
              </a:rPr>
              <a:t>Computadora</a:t>
            </a:r>
            <a:endParaRPr lang="es-MX" dirty="0">
              <a:latin typeface="Abadi" panose="020F0502020204030204" pitchFamily="34" charset="0"/>
            </a:endParaRPr>
          </a:p>
        </p:txBody>
      </p:sp>
      <p:sp>
        <p:nvSpPr>
          <p:cNvPr id="12" name="Rectángulo 11">
            <a:extLst>
              <a:ext uri="{FF2B5EF4-FFF2-40B4-BE49-F238E27FC236}">
                <a16:creationId xmlns:a16="http://schemas.microsoft.com/office/drawing/2014/main" id="{F939CB47-2269-C353-7564-6100E86BF6C6}"/>
              </a:ext>
            </a:extLst>
          </p:cNvPr>
          <p:cNvSpPr/>
          <p:nvPr/>
        </p:nvSpPr>
        <p:spPr>
          <a:xfrm>
            <a:off x="9680536" y="4661911"/>
            <a:ext cx="1552354" cy="33737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s-MX" sz="1600" dirty="0">
                <a:latin typeface="Abadi" panose="020F0502020204030204" pitchFamily="34" charset="0"/>
              </a:rPr>
              <a:t>Celular</a:t>
            </a:r>
            <a:endParaRPr lang="es-MX" dirty="0">
              <a:latin typeface="Abadi" panose="020F0502020204030204" pitchFamily="34" charset="0"/>
            </a:endParaRPr>
          </a:p>
        </p:txBody>
      </p:sp>
      <p:cxnSp>
        <p:nvCxnSpPr>
          <p:cNvPr id="15" name="Conector recto 14">
            <a:extLst>
              <a:ext uri="{FF2B5EF4-FFF2-40B4-BE49-F238E27FC236}">
                <a16:creationId xmlns:a16="http://schemas.microsoft.com/office/drawing/2014/main" id="{9D8597EE-D398-C3CD-1E2F-66E719EC931C}"/>
              </a:ext>
            </a:extLst>
          </p:cNvPr>
          <p:cNvCxnSpPr/>
          <p:nvPr/>
        </p:nvCxnSpPr>
        <p:spPr>
          <a:xfrm>
            <a:off x="6122939" y="1466057"/>
            <a:ext cx="31008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9553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699053" y="5930425"/>
            <a:ext cx="1502349" cy="912235"/>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98025"/>
            <a:ext cx="10515600" cy="1325563"/>
          </a:xfrm>
        </p:spPr>
        <p:txBody>
          <a:bodyPr/>
          <a:lstStyle/>
          <a:p>
            <a:r>
              <a:rPr lang="es-MX" dirty="0"/>
              <a:t>Desarrollo</a:t>
            </a:r>
          </a:p>
        </p:txBody>
      </p:sp>
      <p:sp>
        <p:nvSpPr>
          <p:cNvPr id="2" name="Marcador de pie de página 1">
            <a:extLst>
              <a:ext uri="{FF2B5EF4-FFF2-40B4-BE49-F238E27FC236}">
                <a16:creationId xmlns:a16="http://schemas.microsoft.com/office/drawing/2014/main" id="{0D111AF3-DC7D-4FBB-8322-A751A03AD223}"/>
              </a:ext>
            </a:extLst>
          </p:cNvPr>
          <p:cNvSpPr>
            <a:spLocks noGrp="1"/>
          </p:cNvSpPr>
          <p:nvPr>
            <p:ph type="ftr" sz="quarter" idx="11"/>
          </p:nvPr>
        </p:nvSpPr>
        <p:spPr/>
        <p:txBody>
          <a:bodyPr/>
          <a:lstStyle/>
          <a:p>
            <a:r>
              <a:rPr lang="es-MX" sz="1400" b="1" dirty="0">
                <a:solidFill>
                  <a:schemeClr val="tx1"/>
                </a:solidFill>
              </a:rPr>
              <a:t>Ingeniería en computación.</a:t>
            </a:r>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911498" y="6272678"/>
            <a:ext cx="2743200" cy="365125"/>
          </a:xfrm>
        </p:spPr>
        <p:txBody>
          <a:bodyPr/>
          <a:lstStyle/>
          <a:p>
            <a:r>
              <a:rPr lang="es-MX" sz="1600" b="1" dirty="0">
                <a:solidFill>
                  <a:schemeClr val="tx1"/>
                </a:solidFill>
              </a:rPr>
              <a:t>13</a:t>
            </a:r>
            <a:endParaRPr lang="es-MX" b="1" dirty="0">
              <a:solidFill>
                <a:schemeClr val="tx1"/>
              </a:solidFill>
            </a:endParaRPr>
          </a:p>
        </p:txBody>
      </p:sp>
      <p:pic>
        <p:nvPicPr>
          <p:cNvPr id="5" name="Imagen 4">
            <a:extLst>
              <a:ext uri="{FF2B5EF4-FFF2-40B4-BE49-F238E27FC236}">
                <a16:creationId xmlns:a16="http://schemas.microsoft.com/office/drawing/2014/main" id="{7BD587E0-67BF-E174-85AC-4586C5BD7C6B}"/>
              </a:ext>
            </a:extLst>
          </p:cNvPr>
          <p:cNvPicPr>
            <a:picLocks noChangeAspect="1"/>
          </p:cNvPicPr>
          <p:nvPr/>
        </p:nvPicPr>
        <p:blipFill>
          <a:blip r:embed="rId6"/>
          <a:stretch>
            <a:fillRect/>
          </a:stretch>
        </p:blipFill>
        <p:spPr>
          <a:xfrm>
            <a:off x="2850360" y="1086309"/>
            <a:ext cx="8575158" cy="4610831"/>
          </a:xfrm>
          <a:prstGeom prst="rect">
            <a:avLst/>
          </a:prstGeom>
        </p:spPr>
      </p:pic>
      <p:pic>
        <p:nvPicPr>
          <p:cNvPr id="11" name="Imagen 10">
            <a:extLst>
              <a:ext uri="{FF2B5EF4-FFF2-40B4-BE49-F238E27FC236}">
                <a16:creationId xmlns:a16="http://schemas.microsoft.com/office/drawing/2014/main" id="{2F83B614-20D2-1B9C-EB30-BC43C8933E41}"/>
              </a:ext>
            </a:extLst>
          </p:cNvPr>
          <p:cNvPicPr>
            <a:picLocks noChangeAspect="1"/>
          </p:cNvPicPr>
          <p:nvPr/>
        </p:nvPicPr>
        <p:blipFill>
          <a:blip r:embed="rId7"/>
          <a:stretch>
            <a:fillRect/>
          </a:stretch>
        </p:blipFill>
        <p:spPr>
          <a:xfrm>
            <a:off x="622271" y="1129994"/>
            <a:ext cx="1804579" cy="4494316"/>
          </a:xfrm>
          <a:prstGeom prst="rect">
            <a:avLst/>
          </a:prstGeom>
        </p:spPr>
      </p:pic>
      <p:sp>
        <p:nvSpPr>
          <p:cNvPr id="3" name="Rectángulo 2">
            <a:extLst>
              <a:ext uri="{FF2B5EF4-FFF2-40B4-BE49-F238E27FC236}">
                <a16:creationId xmlns:a16="http://schemas.microsoft.com/office/drawing/2014/main" id="{04006438-8697-A204-9547-7D4D60563C82}"/>
              </a:ext>
            </a:extLst>
          </p:cNvPr>
          <p:cNvSpPr/>
          <p:nvPr/>
        </p:nvSpPr>
        <p:spPr>
          <a:xfrm>
            <a:off x="510363" y="5722481"/>
            <a:ext cx="1916487" cy="41588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Archivos Back end</a:t>
            </a:r>
          </a:p>
        </p:txBody>
      </p:sp>
      <p:sp>
        <p:nvSpPr>
          <p:cNvPr id="8" name="Rectángulo 7">
            <a:extLst>
              <a:ext uri="{FF2B5EF4-FFF2-40B4-BE49-F238E27FC236}">
                <a16:creationId xmlns:a16="http://schemas.microsoft.com/office/drawing/2014/main" id="{851E7F32-6ADE-7553-AB80-252B5B8063EC}"/>
              </a:ext>
            </a:extLst>
          </p:cNvPr>
          <p:cNvSpPr/>
          <p:nvPr/>
        </p:nvSpPr>
        <p:spPr>
          <a:xfrm>
            <a:off x="4804145" y="5746262"/>
            <a:ext cx="3704795" cy="33163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MX" b="1" dirty="0"/>
              <a:t>Front end</a:t>
            </a:r>
          </a:p>
        </p:txBody>
      </p:sp>
    </p:spTree>
    <p:extLst>
      <p:ext uri="{BB962C8B-B14F-4D97-AF65-F5344CB8AC3E}">
        <p14:creationId xmlns:p14="http://schemas.microsoft.com/office/powerpoint/2010/main" val="292763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792756" y="6047238"/>
            <a:ext cx="1343025" cy="781050"/>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t>Seguridad</a:t>
            </a:r>
          </a:p>
        </p:txBody>
      </p:sp>
      <p:sp>
        <p:nvSpPr>
          <p:cNvPr id="10" name="Marcador de contenido 9">
            <a:extLst>
              <a:ext uri="{FF2B5EF4-FFF2-40B4-BE49-F238E27FC236}">
                <a16:creationId xmlns:a16="http://schemas.microsoft.com/office/drawing/2014/main" id="{E990B4DA-1B24-4322-849F-D4C1B608FD92}"/>
              </a:ext>
            </a:extLst>
          </p:cNvPr>
          <p:cNvSpPr>
            <a:spLocks noGrp="1"/>
          </p:cNvSpPr>
          <p:nvPr>
            <p:ph idx="1"/>
          </p:nvPr>
        </p:nvSpPr>
        <p:spPr/>
        <p:txBody>
          <a:bodyPr/>
          <a:lstStyle/>
          <a:p>
            <a:pPr algn="just"/>
            <a:r>
              <a:rPr lang="es-MX" dirty="0">
                <a:latin typeface="Inter"/>
              </a:rPr>
              <a:t>Cuentas: Los usuarios cuentan con un correo y contraseña para acceder a la página.</a:t>
            </a:r>
          </a:p>
          <a:p>
            <a:pPr algn="just"/>
            <a:endParaRPr lang="es-MX" dirty="0">
              <a:latin typeface="Inter"/>
            </a:endParaRPr>
          </a:p>
          <a:p>
            <a:pPr algn="just"/>
            <a:r>
              <a:rPr lang="es-MX" dirty="0">
                <a:latin typeface="Inter"/>
              </a:rPr>
              <a:t>La certificación SSL, o Secure Sockets Layer, es un componente crucial de la seguridad de Internet, especialmente para los sitios web dinámicos. </a:t>
            </a:r>
          </a:p>
          <a:p>
            <a:pPr algn="just"/>
            <a:endParaRPr lang="es-MX" dirty="0">
              <a:latin typeface="Inter"/>
            </a:endParaRPr>
          </a:p>
          <a:p>
            <a:pPr algn="just"/>
            <a:r>
              <a:rPr lang="es-MX" dirty="0">
                <a:latin typeface="Inter"/>
              </a:rPr>
              <a:t>Encriptación de contraseñas de usuarios en la base de datos: </a:t>
            </a:r>
            <a:r>
              <a:rPr lang="es-MX" b="0" i="0" dirty="0">
                <a:effectLst/>
                <a:latin typeface="Söhne"/>
              </a:rPr>
              <a:t>función ‘</a:t>
            </a:r>
            <a:r>
              <a:rPr lang="es-MX" dirty="0"/>
              <a:t>password_hash’</a:t>
            </a:r>
            <a:endParaRPr lang="es-MX" dirty="0">
              <a:latin typeface="Inter"/>
            </a:endParaRPr>
          </a:p>
          <a:p>
            <a:pPr algn="just"/>
            <a:endParaRPr lang="es-MX" dirty="0">
              <a:latin typeface="Inter"/>
            </a:endParaRPr>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65781" y="6297028"/>
            <a:ext cx="2743200" cy="365125"/>
          </a:xfrm>
        </p:spPr>
        <p:txBody>
          <a:bodyPr/>
          <a:lstStyle/>
          <a:p>
            <a:r>
              <a:rPr lang="es-MX" sz="1600" b="1" dirty="0">
                <a:solidFill>
                  <a:schemeClr val="tx1"/>
                </a:solidFill>
              </a:rPr>
              <a:t>14</a:t>
            </a:r>
            <a:endParaRPr lang="es-MX" b="1" dirty="0">
              <a:solidFill>
                <a:schemeClr val="tx1"/>
              </a:solidFill>
            </a:endParaRPr>
          </a:p>
        </p:txBody>
      </p:sp>
    </p:spTree>
    <p:extLst>
      <p:ext uri="{BB962C8B-B14F-4D97-AF65-F5344CB8AC3E}">
        <p14:creationId xmlns:p14="http://schemas.microsoft.com/office/powerpoint/2010/main" val="3344100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689651" y="5859006"/>
            <a:ext cx="1502349" cy="998994"/>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solidFill>
                  <a:srgbClr val="232F3E"/>
                </a:solidFill>
              </a:rPr>
              <a:t>¿Aplicación web o una aplicación nativa?</a:t>
            </a:r>
            <a:endParaRPr lang="es-MX" dirty="0"/>
          </a:p>
        </p:txBody>
      </p:sp>
      <p:graphicFrame>
        <p:nvGraphicFramePr>
          <p:cNvPr id="3" name="Marcador de contenido 2">
            <a:extLst>
              <a:ext uri="{FF2B5EF4-FFF2-40B4-BE49-F238E27FC236}">
                <a16:creationId xmlns:a16="http://schemas.microsoft.com/office/drawing/2014/main" id="{D24C1C71-9FA9-124E-0C57-304AD8DC967B}"/>
              </a:ext>
            </a:extLst>
          </p:cNvPr>
          <p:cNvGraphicFramePr>
            <a:graphicFrameLocks noGrp="1"/>
          </p:cNvGraphicFramePr>
          <p:nvPr>
            <p:ph idx="1"/>
            <p:extLst>
              <p:ext uri="{D42A27DB-BD31-4B8C-83A1-F6EECF244321}">
                <p14:modId xmlns:p14="http://schemas.microsoft.com/office/powerpoint/2010/main" val="3068177382"/>
              </p:ext>
            </p:extLst>
          </p:nvPr>
        </p:nvGraphicFramePr>
        <p:xfrm>
          <a:off x="838200" y="1825625"/>
          <a:ext cx="10515597" cy="399288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3832491755"/>
                    </a:ext>
                  </a:extLst>
                </a:gridCol>
                <a:gridCol w="4021282">
                  <a:extLst>
                    <a:ext uri="{9D8B030D-6E8A-4147-A177-3AD203B41FA5}">
                      <a16:colId xmlns:a16="http://schemas.microsoft.com/office/drawing/2014/main" val="3775804733"/>
                    </a:ext>
                  </a:extLst>
                </a:gridCol>
                <a:gridCol w="4589315">
                  <a:extLst>
                    <a:ext uri="{9D8B030D-6E8A-4147-A177-3AD203B41FA5}">
                      <a16:colId xmlns:a16="http://schemas.microsoft.com/office/drawing/2014/main" val="2524149810"/>
                    </a:ext>
                  </a:extLst>
                </a:gridCol>
              </a:tblGrid>
              <a:tr h="370840">
                <a:tc>
                  <a:txBody>
                    <a:bodyPr/>
                    <a:lstStyle/>
                    <a:p>
                      <a:r>
                        <a:rPr lang="es-MX" sz="2000" dirty="0">
                          <a:solidFill>
                            <a:schemeClr val="tx1"/>
                          </a:solidFill>
                        </a:rPr>
                        <a:t>Caracteristica</a:t>
                      </a:r>
                    </a:p>
                  </a:txBody>
                  <a:tcPr/>
                </a:tc>
                <a:tc>
                  <a:txBody>
                    <a:bodyPr/>
                    <a:lstStyle/>
                    <a:p>
                      <a:r>
                        <a:rPr lang="es-MX" sz="2000" dirty="0">
                          <a:solidFill>
                            <a:schemeClr val="tx1"/>
                          </a:solidFill>
                        </a:rPr>
                        <a:t>Aplicación WEB</a:t>
                      </a:r>
                    </a:p>
                  </a:txBody>
                  <a:tcPr/>
                </a:tc>
                <a:tc>
                  <a:txBody>
                    <a:bodyPr/>
                    <a:lstStyle/>
                    <a:p>
                      <a:r>
                        <a:rPr lang="es-MX" sz="2000" dirty="0">
                          <a:solidFill>
                            <a:schemeClr val="tx1"/>
                          </a:solidFill>
                        </a:rPr>
                        <a:t>Aplicación nativa</a:t>
                      </a:r>
                    </a:p>
                  </a:txBody>
                  <a:tcPr/>
                </a:tc>
                <a:extLst>
                  <a:ext uri="{0D108BD9-81ED-4DB2-BD59-A6C34878D82A}">
                    <a16:rowId xmlns:a16="http://schemas.microsoft.com/office/drawing/2014/main" val="863692625"/>
                  </a:ext>
                </a:extLst>
              </a:tr>
              <a:tr h="370840">
                <a:tc>
                  <a:txBody>
                    <a:bodyPr/>
                    <a:lstStyle/>
                    <a:p>
                      <a:pPr fontAlgn="base"/>
                      <a:r>
                        <a:rPr lang="es-MX" sz="2000" b="1">
                          <a:effectLst/>
                        </a:rPr>
                        <a:t>Acceso</a:t>
                      </a:r>
                      <a:endParaRPr lang="es-MX" sz="2000">
                        <a:effectLst/>
                      </a:endParaRPr>
                    </a:p>
                  </a:txBody>
                  <a:tcPr anchor="ctr"/>
                </a:tc>
                <a:tc>
                  <a:txBody>
                    <a:bodyPr/>
                    <a:lstStyle/>
                    <a:p>
                      <a:pPr fontAlgn="base"/>
                      <a:r>
                        <a:rPr lang="es-MX" sz="2000">
                          <a:effectLst/>
                        </a:rPr>
                        <a:t>A través de un navegador web.</a:t>
                      </a:r>
                    </a:p>
                  </a:txBody>
                  <a:tcPr anchor="ctr"/>
                </a:tc>
                <a:tc>
                  <a:txBody>
                    <a:bodyPr/>
                    <a:lstStyle/>
                    <a:p>
                      <a:pPr fontAlgn="base"/>
                      <a:r>
                        <a:rPr lang="es-MX" sz="2000" dirty="0">
                          <a:effectLst/>
                        </a:rPr>
                        <a:t>Se instala directamente en el dispositivo.</a:t>
                      </a:r>
                    </a:p>
                  </a:txBody>
                  <a:tcPr anchor="ctr"/>
                </a:tc>
                <a:extLst>
                  <a:ext uri="{0D108BD9-81ED-4DB2-BD59-A6C34878D82A}">
                    <a16:rowId xmlns:a16="http://schemas.microsoft.com/office/drawing/2014/main" val="2473955281"/>
                  </a:ext>
                </a:extLst>
              </a:tr>
              <a:tr h="370840">
                <a:tc>
                  <a:txBody>
                    <a:bodyPr/>
                    <a:lstStyle/>
                    <a:p>
                      <a:pPr fontAlgn="base"/>
                      <a:r>
                        <a:rPr lang="es-MX" sz="2000" b="1">
                          <a:effectLst/>
                        </a:rPr>
                        <a:t>Plataforma</a:t>
                      </a:r>
                      <a:endParaRPr lang="es-MX" sz="2000">
                        <a:effectLst/>
                      </a:endParaRPr>
                    </a:p>
                  </a:txBody>
                  <a:tcPr anchor="ctr"/>
                </a:tc>
                <a:tc>
                  <a:txBody>
                    <a:bodyPr/>
                    <a:lstStyle/>
                    <a:p>
                      <a:pPr fontAlgn="base"/>
                      <a:r>
                        <a:rPr lang="es-MX" sz="2000">
                          <a:effectLst/>
                        </a:rPr>
                        <a:t>Compatible con diversos sistemas y navegadores.</a:t>
                      </a:r>
                    </a:p>
                  </a:txBody>
                  <a:tcPr anchor="ctr"/>
                </a:tc>
                <a:tc>
                  <a:txBody>
                    <a:bodyPr/>
                    <a:lstStyle/>
                    <a:p>
                      <a:pPr fontAlgn="base"/>
                      <a:r>
                        <a:rPr lang="es-MX" sz="2000">
                          <a:effectLst/>
                        </a:rPr>
                        <a:t>Desarrollada específicamente para una plataforma.</a:t>
                      </a:r>
                    </a:p>
                  </a:txBody>
                  <a:tcPr anchor="ctr"/>
                </a:tc>
                <a:extLst>
                  <a:ext uri="{0D108BD9-81ED-4DB2-BD59-A6C34878D82A}">
                    <a16:rowId xmlns:a16="http://schemas.microsoft.com/office/drawing/2014/main" val="3843953566"/>
                  </a:ext>
                </a:extLst>
              </a:tr>
              <a:tr h="370840">
                <a:tc>
                  <a:txBody>
                    <a:bodyPr/>
                    <a:lstStyle/>
                    <a:p>
                      <a:pPr fontAlgn="base"/>
                      <a:r>
                        <a:rPr lang="es-MX" sz="2000" b="1">
                          <a:effectLst/>
                        </a:rPr>
                        <a:t>Instalación</a:t>
                      </a:r>
                      <a:endParaRPr lang="es-MX" sz="2000">
                        <a:effectLst/>
                      </a:endParaRPr>
                    </a:p>
                  </a:txBody>
                  <a:tcPr anchor="ctr"/>
                </a:tc>
                <a:tc>
                  <a:txBody>
                    <a:bodyPr/>
                    <a:lstStyle/>
                    <a:p>
                      <a:pPr fontAlgn="base"/>
                      <a:r>
                        <a:rPr lang="es-MX" sz="2000" dirty="0">
                          <a:effectLst/>
                        </a:rPr>
                        <a:t>No se instala en el dispositivo.</a:t>
                      </a:r>
                    </a:p>
                  </a:txBody>
                  <a:tcPr anchor="ctr"/>
                </a:tc>
                <a:tc>
                  <a:txBody>
                    <a:bodyPr/>
                    <a:lstStyle/>
                    <a:p>
                      <a:pPr fontAlgn="base"/>
                      <a:r>
                        <a:rPr lang="es-MX" sz="2000">
                          <a:effectLst/>
                        </a:rPr>
                        <a:t>Se instala en el dispositivo desde la tienda de aplicaciones.</a:t>
                      </a:r>
                    </a:p>
                  </a:txBody>
                  <a:tcPr anchor="ctr"/>
                </a:tc>
                <a:extLst>
                  <a:ext uri="{0D108BD9-81ED-4DB2-BD59-A6C34878D82A}">
                    <a16:rowId xmlns:a16="http://schemas.microsoft.com/office/drawing/2014/main" val="1469780897"/>
                  </a:ext>
                </a:extLst>
              </a:tr>
              <a:tr h="370840">
                <a:tc>
                  <a:txBody>
                    <a:bodyPr/>
                    <a:lstStyle/>
                    <a:p>
                      <a:pPr fontAlgn="base"/>
                      <a:r>
                        <a:rPr lang="es-MX" sz="2000" b="1">
                          <a:effectLst/>
                        </a:rPr>
                        <a:t>Interacción con el Hardware</a:t>
                      </a:r>
                      <a:endParaRPr lang="es-MX" sz="2000">
                        <a:effectLst/>
                      </a:endParaRPr>
                    </a:p>
                  </a:txBody>
                  <a:tcPr anchor="ctr"/>
                </a:tc>
                <a:tc>
                  <a:txBody>
                    <a:bodyPr/>
                    <a:lstStyle/>
                    <a:p>
                      <a:pPr fontAlgn="base"/>
                      <a:r>
                        <a:rPr lang="es-MX" sz="2000">
                          <a:effectLst/>
                        </a:rPr>
                        <a:t>Limitada. Depende de las capacidades del navegador.</a:t>
                      </a:r>
                    </a:p>
                  </a:txBody>
                  <a:tcPr anchor="ctr"/>
                </a:tc>
                <a:tc>
                  <a:txBody>
                    <a:bodyPr/>
                    <a:lstStyle/>
                    <a:p>
                      <a:pPr fontAlgn="base"/>
                      <a:r>
                        <a:rPr lang="es-MX" sz="2000">
                          <a:effectLst/>
                        </a:rPr>
                        <a:t>Acceso completo al hardware del dispositivo.</a:t>
                      </a:r>
                    </a:p>
                  </a:txBody>
                  <a:tcPr anchor="ctr"/>
                </a:tc>
                <a:extLst>
                  <a:ext uri="{0D108BD9-81ED-4DB2-BD59-A6C34878D82A}">
                    <a16:rowId xmlns:a16="http://schemas.microsoft.com/office/drawing/2014/main" val="3993682731"/>
                  </a:ext>
                </a:extLst>
              </a:tr>
              <a:tr h="370840">
                <a:tc>
                  <a:txBody>
                    <a:bodyPr/>
                    <a:lstStyle/>
                    <a:p>
                      <a:pPr fontAlgn="base"/>
                      <a:r>
                        <a:rPr lang="es-MX" sz="2000" b="1" dirty="0">
                          <a:effectLst/>
                        </a:rPr>
                        <a:t>Conectividad</a:t>
                      </a:r>
                      <a:endParaRPr lang="es-MX" sz="2000" dirty="0">
                        <a:effectLst/>
                      </a:endParaRPr>
                    </a:p>
                  </a:txBody>
                  <a:tcPr anchor="ctr"/>
                </a:tc>
                <a:tc>
                  <a:txBody>
                    <a:bodyPr/>
                    <a:lstStyle/>
                    <a:p>
                      <a:pPr fontAlgn="base"/>
                      <a:r>
                        <a:rPr lang="es-MX" sz="2000" dirty="0">
                          <a:effectLst/>
                        </a:rPr>
                        <a:t>Requiere una conexión a Internet.</a:t>
                      </a:r>
                    </a:p>
                  </a:txBody>
                  <a:tcPr anchor="ctr"/>
                </a:tc>
                <a:tc>
                  <a:txBody>
                    <a:bodyPr/>
                    <a:lstStyle/>
                    <a:p>
                      <a:pPr fontAlgn="base"/>
                      <a:r>
                        <a:rPr lang="es-MX" sz="2000" dirty="0">
                          <a:effectLst/>
                        </a:rPr>
                        <a:t>Puede funcionar sin conexión a Internet.</a:t>
                      </a:r>
                    </a:p>
                  </a:txBody>
                  <a:tcPr anchor="ctr"/>
                </a:tc>
                <a:extLst>
                  <a:ext uri="{0D108BD9-81ED-4DB2-BD59-A6C34878D82A}">
                    <a16:rowId xmlns:a16="http://schemas.microsoft.com/office/drawing/2014/main" val="755598911"/>
                  </a:ext>
                </a:extLst>
              </a:tr>
              <a:tr h="370840">
                <a:tc>
                  <a:txBody>
                    <a:bodyPr/>
                    <a:lstStyle/>
                    <a:p>
                      <a:pPr fontAlgn="base"/>
                      <a:r>
                        <a:rPr lang="es-MX" sz="2000" b="1">
                          <a:effectLst/>
                        </a:rPr>
                        <a:t>Desarrollo y Mantenimiento</a:t>
                      </a:r>
                      <a:endParaRPr lang="es-MX" sz="2000">
                        <a:effectLst/>
                      </a:endParaRPr>
                    </a:p>
                  </a:txBody>
                  <a:tcPr anchor="ctr"/>
                </a:tc>
                <a:tc>
                  <a:txBody>
                    <a:bodyPr/>
                    <a:lstStyle/>
                    <a:p>
                      <a:pPr fontAlgn="base"/>
                      <a:r>
                        <a:rPr lang="es-MX" sz="2000">
                          <a:effectLst/>
                        </a:rPr>
                        <a:t>Desarrollo único para diferentes plataformas.</a:t>
                      </a:r>
                    </a:p>
                  </a:txBody>
                  <a:tcPr anchor="ctr"/>
                </a:tc>
                <a:tc>
                  <a:txBody>
                    <a:bodyPr/>
                    <a:lstStyle/>
                    <a:p>
                      <a:pPr fontAlgn="base"/>
                      <a:r>
                        <a:rPr lang="es-MX" sz="2000" dirty="0">
                          <a:effectLst/>
                        </a:rPr>
                        <a:t>Requiere versiones específicas para cada plataforma.</a:t>
                      </a:r>
                    </a:p>
                  </a:txBody>
                  <a:tcPr anchor="ctr"/>
                </a:tc>
                <a:extLst>
                  <a:ext uri="{0D108BD9-81ED-4DB2-BD59-A6C34878D82A}">
                    <a16:rowId xmlns:a16="http://schemas.microsoft.com/office/drawing/2014/main" val="4128232196"/>
                  </a:ext>
                </a:extLst>
              </a:tr>
            </a:tbl>
          </a:graphicData>
        </a:graphic>
      </p:graphicFrame>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65782" y="6199848"/>
            <a:ext cx="2743200" cy="365125"/>
          </a:xfrm>
        </p:spPr>
        <p:txBody>
          <a:bodyPr/>
          <a:lstStyle/>
          <a:p>
            <a:fld id="{1A001C08-F6F1-4DAB-B36E-252FEDF05736}" type="slidenum">
              <a:rPr lang="es-MX" sz="1600" b="1" smtClean="0">
                <a:solidFill>
                  <a:schemeClr val="tx1"/>
                </a:solidFill>
              </a:rPr>
              <a:t>15</a:t>
            </a:fld>
            <a:endParaRPr lang="es-MX" b="1" dirty="0">
              <a:solidFill>
                <a:schemeClr val="tx1"/>
              </a:solidFill>
            </a:endParaRPr>
          </a:p>
        </p:txBody>
      </p:sp>
    </p:spTree>
    <p:extLst>
      <p:ext uri="{BB962C8B-B14F-4D97-AF65-F5344CB8AC3E}">
        <p14:creationId xmlns:p14="http://schemas.microsoft.com/office/powerpoint/2010/main" val="244127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oncepto de seguridad de datos personales. seguridad de datos, control ...">
            <a:extLst>
              <a:ext uri="{FF2B5EF4-FFF2-40B4-BE49-F238E27FC236}">
                <a16:creationId xmlns:a16="http://schemas.microsoft.com/office/drawing/2014/main" id="{7917D11A-F62C-444B-703C-B1D8C353C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10" t="10611" r="14942" b="12849"/>
          <a:stretch/>
        </p:blipFill>
        <p:spPr bwMode="auto">
          <a:xfrm>
            <a:off x="6096000" y="3757542"/>
            <a:ext cx="3200341" cy="2379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 fraternidad entre emigrantes y Ansar como integración única">
            <a:extLst>
              <a:ext uri="{FF2B5EF4-FFF2-40B4-BE49-F238E27FC236}">
                <a16:creationId xmlns:a16="http://schemas.microsoft.com/office/drawing/2014/main" id="{26DADCD9-3086-D381-E8AF-85D4388DBE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979" y="499406"/>
            <a:ext cx="3473614" cy="30339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5"/>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6"/>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7">
            <a:extLst>
              <a:ext uri="{28A0092B-C50C-407E-A947-70E740481C1C}">
                <a14:useLocalDpi xmlns:a14="http://schemas.microsoft.com/office/drawing/2010/main" val="0"/>
              </a:ext>
            </a:extLst>
          </a:blip>
          <a:srcRect l="8442" b="18812"/>
          <a:stretch/>
        </p:blipFill>
        <p:spPr bwMode="auto">
          <a:xfrm>
            <a:off x="10659903" y="5935574"/>
            <a:ext cx="1532097" cy="922425"/>
          </a:xfrm>
          <a:prstGeom prst="rect">
            <a:avLst/>
          </a:prstGeom>
          <a:noFill/>
          <a:ln>
            <a:noFill/>
          </a:ln>
          <a:extLst>
            <a:ext uri="{53640926-AAD7-44D8-BBD7-CCE9431645EC}">
              <a14:shadowObscured xmlns:a14="http://schemas.microsoft.com/office/drawing/2010/main"/>
            </a:ext>
          </a:extLst>
        </p:spPr>
      </p:pic>
      <p:sp>
        <p:nvSpPr>
          <p:cNvPr id="10" name="Marcador de contenido 9">
            <a:extLst>
              <a:ext uri="{FF2B5EF4-FFF2-40B4-BE49-F238E27FC236}">
                <a16:creationId xmlns:a16="http://schemas.microsoft.com/office/drawing/2014/main" id="{E990B4DA-1B24-4322-849F-D4C1B608FD92}"/>
              </a:ext>
            </a:extLst>
          </p:cNvPr>
          <p:cNvSpPr>
            <a:spLocks noGrp="1"/>
          </p:cNvSpPr>
          <p:nvPr>
            <p:ph idx="1"/>
          </p:nvPr>
        </p:nvSpPr>
        <p:spPr>
          <a:xfrm>
            <a:off x="574158" y="1466057"/>
            <a:ext cx="10779642" cy="4710906"/>
          </a:xfrm>
        </p:spPr>
        <p:txBody>
          <a:bodyPr>
            <a:normAutofit/>
          </a:bodyPr>
          <a:lstStyle/>
          <a:p>
            <a:pPr algn="just">
              <a:buFont typeface="+mj-lt"/>
              <a:buAutoNum type="arabicPeriod"/>
            </a:pPr>
            <a:r>
              <a:rPr lang="es-MX" sz="2400" i="0" dirty="0">
                <a:effectLst/>
                <a:latin typeface="Inter"/>
              </a:rPr>
              <a:t>Organización Eficiente</a:t>
            </a:r>
          </a:p>
          <a:p>
            <a:pPr algn="just">
              <a:buFont typeface="+mj-lt"/>
              <a:buAutoNum type="arabicPeriod"/>
            </a:pPr>
            <a:endParaRPr lang="es-MX" sz="2400" i="0" dirty="0">
              <a:effectLst/>
              <a:latin typeface="Inter"/>
            </a:endParaRPr>
          </a:p>
          <a:p>
            <a:pPr algn="just">
              <a:buFont typeface="+mj-lt"/>
              <a:buAutoNum type="arabicPeriod"/>
            </a:pPr>
            <a:r>
              <a:rPr lang="es-MX" sz="2400" i="0" dirty="0">
                <a:effectLst/>
                <a:latin typeface="Inter"/>
              </a:rPr>
              <a:t>Facilidad de Acceso</a:t>
            </a:r>
          </a:p>
          <a:p>
            <a:pPr algn="just">
              <a:buFont typeface="+mj-lt"/>
              <a:buAutoNum type="arabicPeriod"/>
            </a:pPr>
            <a:endParaRPr lang="es-MX" sz="2400" i="0" dirty="0">
              <a:effectLst/>
              <a:latin typeface="Inter"/>
            </a:endParaRPr>
          </a:p>
          <a:p>
            <a:pPr algn="just">
              <a:buFont typeface="+mj-lt"/>
              <a:buAutoNum type="arabicPeriod"/>
            </a:pPr>
            <a:r>
              <a:rPr lang="es-MX" sz="2400" dirty="0">
                <a:latin typeface="Inter"/>
              </a:rPr>
              <a:t>Integración de Listas de Grupos </a:t>
            </a:r>
          </a:p>
          <a:p>
            <a:pPr algn="just">
              <a:buFont typeface="+mj-lt"/>
              <a:buAutoNum type="arabicPeriod"/>
            </a:pPr>
            <a:endParaRPr lang="es-MX" sz="2400" dirty="0">
              <a:latin typeface="Inter"/>
            </a:endParaRPr>
          </a:p>
          <a:p>
            <a:pPr algn="just">
              <a:buFont typeface="+mj-lt"/>
              <a:buAutoNum type="arabicPeriod"/>
            </a:pPr>
            <a:r>
              <a:rPr lang="es-MX" sz="2400" dirty="0">
                <a:latin typeface="Inter"/>
              </a:rPr>
              <a:t>Seguridad de Datos</a:t>
            </a:r>
          </a:p>
          <a:p>
            <a:pPr algn="just">
              <a:buFont typeface="+mj-lt"/>
              <a:buAutoNum type="arabicPeriod"/>
            </a:pPr>
            <a:endParaRPr lang="es-MX" sz="2400" dirty="0">
              <a:latin typeface="Inter"/>
            </a:endParaRPr>
          </a:p>
          <a:p>
            <a:pPr algn="just">
              <a:buFont typeface="+mj-lt"/>
              <a:buAutoNum type="arabicPeriod"/>
            </a:pPr>
            <a:r>
              <a:rPr lang="es-MX" sz="2400" dirty="0">
                <a:latin typeface="Inter"/>
              </a:rPr>
              <a:t>Responsivo</a:t>
            </a:r>
            <a:endParaRPr lang="es-MX" dirty="0"/>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55149" y="6255200"/>
            <a:ext cx="2743200" cy="365125"/>
          </a:xfrm>
        </p:spPr>
        <p:txBody>
          <a:bodyPr/>
          <a:lstStyle/>
          <a:p>
            <a:fld id="{1A001C08-F6F1-4DAB-B36E-252FEDF05736}" type="slidenum">
              <a:rPr lang="es-MX" sz="1800" smtClean="0">
                <a:solidFill>
                  <a:schemeClr val="tx1"/>
                </a:solidFill>
              </a:rPr>
              <a:t>16</a:t>
            </a:fld>
            <a:endParaRPr lang="es-MX" dirty="0">
              <a:solidFill>
                <a:schemeClr val="tx1"/>
              </a:solidFill>
            </a:endParaRPr>
          </a:p>
        </p:txBody>
      </p:sp>
      <p:sp>
        <p:nvSpPr>
          <p:cNvPr id="3" name="Título 2">
            <a:extLst>
              <a:ext uri="{FF2B5EF4-FFF2-40B4-BE49-F238E27FC236}">
                <a16:creationId xmlns:a16="http://schemas.microsoft.com/office/drawing/2014/main" id="{C932B707-F441-C426-10F7-DAE2E1CB299E}"/>
              </a:ext>
            </a:extLst>
          </p:cNvPr>
          <p:cNvSpPr>
            <a:spLocks noGrp="1"/>
          </p:cNvSpPr>
          <p:nvPr>
            <p:ph type="title"/>
          </p:nvPr>
        </p:nvSpPr>
        <p:spPr>
          <a:xfrm>
            <a:off x="1219200" y="354469"/>
            <a:ext cx="10515600" cy="1325563"/>
          </a:xfrm>
        </p:spPr>
        <p:txBody>
          <a:bodyPr/>
          <a:lstStyle/>
          <a:p>
            <a:r>
              <a:rPr lang="es-MX" dirty="0"/>
              <a:t>Beneficios</a:t>
            </a:r>
          </a:p>
        </p:txBody>
      </p:sp>
    </p:spTree>
    <p:extLst>
      <p:ext uri="{BB962C8B-B14F-4D97-AF65-F5344CB8AC3E}">
        <p14:creationId xmlns:p14="http://schemas.microsoft.com/office/powerpoint/2010/main" val="1891270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659903" y="5887574"/>
            <a:ext cx="1532097" cy="970426"/>
          </a:xfrm>
          <a:prstGeom prst="rect">
            <a:avLst/>
          </a:prstGeom>
          <a:noFill/>
          <a:ln>
            <a:noFill/>
          </a:ln>
          <a:extLst>
            <a:ext uri="{53640926-AAD7-44D8-BBD7-CCE9431645EC}">
              <a14:shadowObscured xmlns:a14="http://schemas.microsoft.com/office/drawing/2010/main"/>
            </a:ext>
          </a:extLst>
        </p:spPr>
      </p:pic>
      <p:sp>
        <p:nvSpPr>
          <p:cNvPr id="10" name="Marcador de contenido 9">
            <a:extLst>
              <a:ext uri="{FF2B5EF4-FFF2-40B4-BE49-F238E27FC236}">
                <a16:creationId xmlns:a16="http://schemas.microsoft.com/office/drawing/2014/main" id="{E990B4DA-1B24-4322-849F-D4C1B608FD92}"/>
              </a:ext>
            </a:extLst>
          </p:cNvPr>
          <p:cNvSpPr>
            <a:spLocks noGrp="1"/>
          </p:cNvSpPr>
          <p:nvPr>
            <p:ph idx="1"/>
          </p:nvPr>
        </p:nvSpPr>
        <p:spPr/>
        <p:txBody>
          <a:bodyPr>
            <a:normAutofit/>
          </a:bodyPr>
          <a:lstStyle/>
          <a:p>
            <a:pPr algn="just"/>
            <a:r>
              <a:rPr lang="es-MX" dirty="0">
                <a:latin typeface="Inter"/>
              </a:rPr>
              <a:t>Se amplifico el uso de herramientas digitales gracias al sistema de información como aplicación web</a:t>
            </a:r>
          </a:p>
          <a:p>
            <a:pPr algn="just"/>
            <a:r>
              <a:rPr lang="es-MX" dirty="0">
                <a:latin typeface="Inter"/>
              </a:rPr>
              <a:t>Las funciones de listas de control fueron aceptadas</a:t>
            </a:r>
          </a:p>
          <a:p>
            <a:pPr algn="just"/>
            <a:r>
              <a:rPr lang="es-MX" dirty="0">
                <a:latin typeface="Inter"/>
              </a:rPr>
              <a:t>Se hizo uso de hardware y software de la escuela</a:t>
            </a:r>
          </a:p>
          <a:p>
            <a:pPr algn="just"/>
            <a:r>
              <a:rPr lang="es-MX" dirty="0"/>
              <a:t>El sistema es capaz de guardar respaldos y realiza modificaciones en tiempo real a la información.</a:t>
            </a:r>
          </a:p>
          <a:p>
            <a:r>
              <a:rPr lang="es-MX" dirty="0"/>
              <a:t>El uso de la metodología de prototipos ayudo a mejorar el sistema adaptándolo a las necesidades que se requerían o surgian</a:t>
            </a:r>
          </a:p>
          <a:p>
            <a:r>
              <a:rPr lang="es-MX" dirty="0"/>
              <a:t>El sistema es actualizable al ser código documentado</a:t>
            </a:r>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65781" y="6236751"/>
            <a:ext cx="2743200" cy="365125"/>
          </a:xfrm>
        </p:spPr>
        <p:txBody>
          <a:bodyPr/>
          <a:lstStyle/>
          <a:p>
            <a:fld id="{1A001C08-F6F1-4DAB-B36E-252FEDF05736}" type="slidenum">
              <a:rPr lang="es-MX" sz="1600" b="1" smtClean="0">
                <a:solidFill>
                  <a:schemeClr val="tx1"/>
                </a:solidFill>
              </a:rPr>
              <a:t>17</a:t>
            </a:fld>
            <a:endParaRPr lang="es-MX" b="1" dirty="0">
              <a:solidFill>
                <a:schemeClr val="tx1"/>
              </a:solidFill>
            </a:endParaRPr>
          </a:p>
        </p:txBody>
      </p:sp>
      <p:sp>
        <p:nvSpPr>
          <p:cNvPr id="3" name="Título 2">
            <a:extLst>
              <a:ext uri="{FF2B5EF4-FFF2-40B4-BE49-F238E27FC236}">
                <a16:creationId xmlns:a16="http://schemas.microsoft.com/office/drawing/2014/main" id="{0439218E-25D3-E946-A203-D8A3F581E364}"/>
              </a:ext>
            </a:extLst>
          </p:cNvPr>
          <p:cNvSpPr>
            <a:spLocks noGrp="1"/>
          </p:cNvSpPr>
          <p:nvPr>
            <p:ph type="title"/>
          </p:nvPr>
        </p:nvSpPr>
        <p:spPr>
          <a:xfrm>
            <a:off x="1327297" y="331584"/>
            <a:ext cx="10515600" cy="1325563"/>
          </a:xfrm>
        </p:spPr>
        <p:txBody>
          <a:bodyPr/>
          <a:lstStyle/>
          <a:p>
            <a:r>
              <a:rPr lang="es-MX"/>
              <a:t>Conclusiónes</a:t>
            </a:r>
            <a:endParaRPr lang="es-MX" dirty="0"/>
          </a:p>
        </p:txBody>
      </p:sp>
    </p:spTree>
    <p:extLst>
      <p:ext uri="{BB962C8B-B14F-4D97-AF65-F5344CB8AC3E}">
        <p14:creationId xmlns:p14="http://schemas.microsoft.com/office/powerpoint/2010/main" val="2845253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B6C2-928B-1A78-B7FC-145A4AD343BC}"/>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2FAA1FDA-6058-6096-D1C7-A96416FC57ED}"/>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a:solidFill>
                <a:srgbClr val="000000"/>
              </a:solidFill>
              <a:latin typeface="Times New Roman" panose="02020603050405020304" pitchFamily="18" charset="0"/>
            </a:endParaRPr>
          </a:p>
          <a:p>
            <a:pPr algn="just"/>
            <a:r>
              <a:rPr lang="es-MX" sz="2800" b="0" i="0" u="none" strike="noStrike" baseline="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39BE12D4-9097-6709-C92C-D31C34B0C9C1}"/>
              </a:ext>
            </a:extLst>
          </p:cNvPr>
          <p:cNvSpPr/>
          <p:nvPr/>
        </p:nvSpPr>
        <p:spPr>
          <a:xfrm>
            <a:off x="189072" y="6359498"/>
            <a:ext cx="1719830" cy="369332"/>
          </a:xfrm>
          <a:prstGeom prst="rect">
            <a:avLst/>
          </a:prstGeom>
        </p:spPr>
        <p:txBody>
          <a:bodyPr wrap="none">
            <a:spAutoFit/>
          </a:bodyPr>
          <a:lstStyle/>
          <a:p>
            <a:r>
              <a:rPr lang="en-MX">
                <a:solidFill>
                  <a:schemeClr val="bg1"/>
                </a:solidFill>
              </a:rPr>
              <a:t>#SomosUAEMéx</a:t>
            </a:r>
            <a:endParaRPr lang="en-MX" dirty="0">
              <a:solidFill>
                <a:schemeClr val="bg1"/>
              </a:solidFill>
            </a:endParaRPr>
          </a:p>
        </p:txBody>
      </p:sp>
      <p:pic>
        <p:nvPicPr>
          <p:cNvPr id="2" name="Picture 3">
            <a:extLst>
              <a:ext uri="{FF2B5EF4-FFF2-40B4-BE49-F238E27FC236}">
                <a16:creationId xmlns:a16="http://schemas.microsoft.com/office/drawing/2014/main" id="{FEC99285-164D-8617-2132-1991E9705C0C}"/>
              </a:ext>
            </a:extLst>
          </p:cNvPr>
          <p:cNvPicPr>
            <a:picLocks noChangeAspect="1"/>
          </p:cNvPicPr>
          <p:nvPr/>
        </p:nvPicPr>
        <p:blipFill>
          <a:blip r:embed="rId5"/>
          <a:stretch>
            <a:fillRect/>
          </a:stretch>
        </p:blipFill>
        <p:spPr>
          <a:xfrm>
            <a:off x="0" y="6255874"/>
            <a:ext cx="12192000" cy="200952"/>
          </a:xfrm>
          <a:prstGeom prst="rect">
            <a:avLst/>
          </a:prstGeom>
        </p:spPr>
      </p:pic>
      <p:pic>
        <p:nvPicPr>
          <p:cNvPr id="3" name="Imagen 2">
            <a:extLst>
              <a:ext uri="{FF2B5EF4-FFF2-40B4-BE49-F238E27FC236}">
                <a16:creationId xmlns:a16="http://schemas.microsoft.com/office/drawing/2014/main" id="{AFAF8639-B279-17E5-7E24-ED4C7F973870}"/>
              </a:ext>
            </a:extLst>
          </p:cNvPr>
          <p:cNvPicPr/>
          <p:nvPr/>
        </p:nvPicPr>
        <p:blipFill rotWithShape="1">
          <a:blip r:embed="rId6">
            <a:extLst>
              <a:ext uri="{28A0092B-C50C-407E-A947-70E740481C1C}">
                <a14:useLocalDpi xmlns:a14="http://schemas.microsoft.com/office/drawing/2010/main" val="0"/>
              </a:ext>
            </a:extLst>
          </a:blip>
          <a:srcRect l="8442" b="18812"/>
          <a:stretch/>
        </p:blipFill>
        <p:spPr bwMode="auto">
          <a:xfrm>
            <a:off x="5424487" y="4319755"/>
            <a:ext cx="1343025" cy="781050"/>
          </a:xfrm>
          <a:prstGeom prst="rect">
            <a:avLst/>
          </a:prstGeom>
          <a:noFill/>
          <a:ln>
            <a:noFill/>
          </a:ln>
          <a:extLst>
            <a:ext uri="{53640926-AAD7-44D8-BBD7-CCE9431645EC}">
              <a14:shadowObscured xmlns:a14="http://schemas.microsoft.com/office/drawing/2010/main"/>
            </a:ext>
          </a:extLst>
        </p:spPr>
      </p:pic>
      <p:sp>
        <p:nvSpPr>
          <p:cNvPr id="5" name="Título 4">
            <a:extLst>
              <a:ext uri="{FF2B5EF4-FFF2-40B4-BE49-F238E27FC236}">
                <a16:creationId xmlns:a16="http://schemas.microsoft.com/office/drawing/2014/main" id="{1BDD64F5-7BC3-0C41-C350-4810593C6A5D}"/>
              </a:ext>
            </a:extLst>
          </p:cNvPr>
          <p:cNvSpPr>
            <a:spLocks noGrp="1"/>
          </p:cNvSpPr>
          <p:nvPr>
            <p:ph type="title"/>
          </p:nvPr>
        </p:nvSpPr>
        <p:spPr/>
        <p:txBody>
          <a:bodyPr/>
          <a:lstStyle/>
          <a:p>
            <a:endParaRPr lang="es-MX" dirty="0"/>
          </a:p>
        </p:txBody>
      </p:sp>
      <p:pic>
        <p:nvPicPr>
          <p:cNvPr id="4" name="EPO 2">
            <a:hlinkClick r:id="" action="ppaction://media"/>
            <a:extLst>
              <a:ext uri="{FF2B5EF4-FFF2-40B4-BE49-F238E27FC236}">
                <a16:creationId xmlns:a16="http://schemas.microsoft.com/office/drawing/2014/main" id="{D53B39C0-320A-4173-7D93-F99D0DB2AE0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95042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8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6D56-E809-2338-4293-8AB40848EBD5}"/>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720F3B28-499F-D03B-2501-BDF4B11921A1}"/>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a:solidFill>
                <a:srgbClr val="000000"/>
              </a:solidFill>
              <a:latin typeface="Times New Roman" panose="02020603050405020304" pitchFamily="18" charset="0"/>
            </a:endParaRPr>
          </a:p>
          <a:p>
            <a:pPr algn="just"/>
            <a:r>
              <a:rPr lang="es-MX" sz="2800" b="0" i="0" u="none" strike="noStrike" baseline="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20D691B-3C13-3441-70EE-602039257AF0}"/>
              </a:ext>
            </a:extLst>
          </p:cNvPr>
          <p:cNvSpPr/>
          <p:nvPr/>
        </p:nvSpPr>
        <p:spPr>
          <a:xfrm>
            <a:off x="189072" y="6359498"/>
            <a:ext cx="1719830" cy="369332"/>
          </a:xfrm>
          <a:prstGeom prst="rect">
            <a:avLst/>
          </a:prstGeom>
        </p:spPr>
        <p:txBody>
          <a:bodyPr wrap="none">
            <a:spAutoFit/>
          </a:bodyPr>
          <a:lstStyle/>
          <a:p>
            <a:r>
              <a:rPr lang="en-MX">
                <a:solidFill>
                  <a:schemeClr val="bg1"/>
                </a:solidFill>
              </a:rPr>
              <a:t>#SomosUAEMéx</a:t>
            </a:r>
            <a:endParaRPr lang="en-MX" dirty="0">
              <a:solidFill>
                <a:schemeClr val="bg1"/>
              </a:solidFill>
            </a:endParaRPr>
          </a:p>
        </p:txBody>
      </p:sp>
      <p:sp>
        <p:nvSpPr>
          <p:cNvPr id="8" name="Título 7">
            <a:extLst>
              <a:ext uri="{FF2B5EF4-FFF2-40B4-BE49-F238E27FC236}">
                <a16:creationId xmlns:a16="http://schemas.microsoft.com/office/drawing/2014/main" id="{DD2F2FC9-928E-EDD4-7B87-9CC87810EE1B}"/>
              </a:ext>
            </a:extLst>
          </p:cNvPr>
          <p:cNvSpPr>
            <a:spLocks noGrp="1"/>
          </p:cNvSpPr>
          <p:nvPr>
            <p:ph type="title"/>
          </p:nvPr>
        </p:nvSpPr>
        <p:spPr>
          <a:xfrm>
            <a:off x="4257415" y="2102019"/>
            <a:ext cx="4237999" cy="1655983"/>
          </a:xfrm>
        </p:spPr>
        <p:txBody>
          <a:bodyPr>
            <a:normAutofit/>
          </a:bodyPr>
          <a:lstStyle/>
          <a:p>
            <a:r>
              <a:rPr lang="es-MX" sz="6600" dirty="0">
                <a:latin typeface="Arial" panose="020B0604020202020204" pitchFamily="34" charset="0"/>
                <a:cs typeface="Arial" panose="020B0604020202020204" pitchFamily="34" charset="0"/>
              </a:rPr>
              <a:t>GRACIAS</a:t>
            </a:r>
          </a:p>
        </p:txBody>
      </p:sp>
      <p:pic>
        <p:nvPicPr>
          <p:cNvPr id="2" name="Picture 3">
            <a:extLst>
              <a:ext uri="{FF2B5EF4-FFF2-40B4-BE49-F238E27FC236}">
                <a16:creationId xmlns:a16="http://schemas.microsoft.com/office/drawing/2014/main" id="{CF440DBA-C2FF-27F3-CA2F-62ABA9200E67}"/>
              </a:ext>
            </a:extLst>
          </p:cNvPr>
          <p:cNvPicPr>
            <a:picLocks noChangeAspect="1"/>
          </p:cNvPicPr>
          <p:nvPr/>
        </p:nvPicPr>
        <p:blipFill>
          <a:blip r:embed="rId3"/>
          <a:stretch>
            <a:fillRect/>
          </a:stretch>
        </p:blipFill>
        <p:spPr>
          <a:xfrm>
            <a:off x="0" y="6255874"/>
            <a:ext cx="12192000" cy="200952"/>
          </a:xfrm>
          <a:prstGeom prst="rect">
            <a:avLst/>
          </a:prstGeom>
        </p:spPr>
      </p:pic>
      <p:pic>
        <p:nvPicPr>
          <p:cNvPr id="3" name="Imagen 2">
            <a:extLst>
              <a:ext uri="{FF2B5EF4-FFF2-40B4-BE49-F238E27FC236}">
                <a16:creationId xmlns:a16="http://schemas.microsoft.com/office/drawing/2014/main" id="{FA12744A-1D48-A714-E5AB-611E69F0FBDA}"/>
              </a:ext>
            </a:extLst>
          </p:cNvPr>
          <p:cNvPicPr/>
          <p:nvPr/>
        </p:nvPicPr>
        <p:blipFill rotWithShape="1">
          <a:blip r:embed="rId4">
            <a:extLst>
              <a:ext uri="{28A0092B-C50C-407E-A947-70E740481C1C}">
                <a14:useLocalDpi xmlns:a14="http://schemas.microsoft.com/office/drawing/2010/main" val="0"/>
              </a:ext>
            </a:extLst>
          </a:blip>
          <a:srcRect l="8442" b="18812"/>
          <a:stretch/>
        </p:blipFill>
        <p:spPr bwMode="auto">
          <a:xfrm>
            <a:off x="5424487" y="4319755"/>
            <a:ext cx="1343025" cy="781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253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766240" y="5973861"/>
            <a:ext cx="1399244" cy="884139"/>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t>Sistema de información</a:t>
            </a:r>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66572" y="6255200"/>
            <a:ext cx="2743200" cy="365125"/>
          </a:xfrm>
        </p:spPr>
        <p:txBody>
          <a:bodyPr/>
          <a:lstStyle/>
          <a:p>
            <a:fld id="{1A001C08-F6F1-4DAB-B36E-252FEDF05736}" type="slidenum">
              <a:rPr lang="es-MX" sz="1600" b="1" smtClean="0">
                <a:solidFill>
                  <a:schemeClr val="tx1"/>
                </a:solidFill>
              </a:rPr>
              <a:t>2</a:t>
            </a:fld>
            <a:endParaRPr lang="es-MX" b="1" dirty="0">
              <a:solidFill>
                <a:schemeClr val="tx1"/>
              </a:solidFill>
            </a:endParaRPr>
          </a:p>
        </p:txBody>
      </p:sp>
      <p:pic>
        <p:nvPicPr>
          <p:cNvPr id="1026" name="Picture 2" descr="La empresa como organización">
            <a:extLst>
              <a:ext uri="{FF2B5EF4-FFF2-40B4-BE49-F238E27FC236}">
                <a16:creationId xmlns:a16="http://schemas.microsoft.com/office/drawing/2014/main" id="{24110408-3012-1E43-0903-45933731E5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3054" y="2379669"/>
            <a:ext cx="5037735" cy="2834095"/>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contenido 11">
            <a:extLst>
              <a:ext uri="{FF2B5EF4-FFF2-40B4-BE49-F238E27FC236}">
                <a16:creationId xmlns:a16="http://schemas.microsoft.com/office/drawing/2014/main" id="{BB76BC54-2D91-616C-1D5D-3C2EBFB65278}"/>
              </a:ext>
            </a:extLst>
          </p:cNvPr>
          <p:cNvSpPr>
            <a:spLocks noGrp="1"/>
          </p:cNvSpPr>
          <p:nvPr>
            <p:ph idx="1"/>
          </p:nvPr>
        </p:nvSpPr>
        <p:spPr>
          <a:xfrm>
            <a:off x="547642" y="1522074"/>
            <a:ext cx="10515600" cy="4351338"/>
          </a:xfrm>
        </p:spPr>
        <p:txBody>
          <a:bodyPr/>
          <a:lstStyle/>
          <a:p>
            <a:pPr marL="0" indent="0" algn="just">
              <a:buNone/>
            </a:pPr>
            <a:r>
              <a:rPr lang="es-MX" b="0" i="0" dirty="0">
                <a:solidFill>
                  <a:schemeClr val="tx1">
                    <a:lumMod val="95000"/>
                    <a:lumOff val="5000"/>
                  </a:schemeClr>
                </a:solidFill>
                <a:effectLst/>
                <a:latin typeface="Inter"/>
              </a:rPr>
              <a:t>Un sistema de información se define como un conjunto de datos interrelacionados que trabajan juntos para lograr un objetivo en común.</a:t>
            </a:r>
            <a:r>
              <a:rPr lang="es-MX" b="0" i="0" dirty="0">
                <a:solidFill>
                  <a:srgbClr val="F8F8F8"/>
                </a:solidFill>
                <a:effectLst/>
                <a:latin typeface="Inter"/>
              </a:rPr>
              <a:t>.</a:t>
            </a:r>
          </a:p>
          <a:p>
            <a:r>
              <a:rPr lang="es-MX">
                <a:solidFill>
                  <a:schemeClr val="tx1">
                    <a:lumMod val="95000"/>
                    <a:lumOff val="5000"/>
                  </a:schemeClr>
                </a:solidFill>
                <a:latin typeface="Inter"/>
              </a:rPr>
              <a:t>Entrada </a:t>
            </a:r>
          </a:p>
          <a:p>
            <a:r>
              <a:rPr lang="es-MX">
                <a:solidFill>
                  <a:schemeClr val="tx1">
                    <a:lumMod val="95000"/>
                    <a:lumOff val="5000"/>
                  </a:schemeClr>
                </a:solidFill>
                <a:latin typeface="Inter"/>
              </a:rPr>
              <a:t>Gestión</a:t>
            </a:r>
            <a:endParaRPr lang="es-MX" dirty="0">
              <a:solidFill>
                <a:schemeClr val="tx1">
                  <a:lumMod val="95000"/>
                  <a:lumOff val="5000"/>
                </a:schemeClr>
              </a:solidFill>
              <a:latin typeface="Inter"/>
            </a:endParaRPr>
          </a:p>
          <a:p>
            <a:r>
              <a:rPr lang="es-MX" dirty="0">
                <a:solidFill>
                  <a:schemeClr val="tx1">
                    <a:lumMod val="95000"/>
                    <a:lumOff val="5000"/>
                  </a:schemeClr>
                </a:solidFill>
                <a:latin typeface="Inter"/>
              </a:rPr>
              <a:t>Procesamiento</a:t>
            </a:r>
          </a:p>
          <a:p>
            <a:r>
              <a:rPr lang="es-MX" dirty="0">
                <a:solidFill>
                  <a:schemeClr val="tx1">
                    <a:lumMod val="95000"/>
                    <a:lumOff val="5000"/>
                  </a:schemeClr>
                </a:solidFill>
                <a:latin typeface="Inter"/>
              </a:rPr>
              <a:t>Almacenamiento</a:t>
            </a:r>
          </a:p>
          <a:p>
            <a:r>
              <a:rPr lang="es-MX" dirty="0">
                <a:solidFill>
                  <a:schemeClr val="tx1">
                    <a:lumMod val="95000"/>
                    <a:lumOff val="5000"/>
                  </a:schemeClr>
                </a:solidFill>
                <a:latin typeface="Inter"/>
              </a:rPr>
              <a:t>Salida de datos</a:t>
            </a:r>
          </a:p>
          <a:p>
            <a:r>
              <a:rPr lang="es-MX" b="0" i="0" dirty="0">
                <a:solidFill>
                  <a:srgbClr val="F8F8F8"/>
                </a:solidFill>
                <a:effectLst/>
                <a:latin typeface="Inter"/>
              </a:rPr>
              <a:t> </a:t>
            </a:r>
            <a:endParaRPr lang="es-MX" dirty="0"/>
          </a:p>
        </p:txBody>
      </p:sp>
    </p:spTree>
    <p:extLst>
      <p:ext uri="{BB962C8B-B14F-4D97-AF65-F5344CB8AC3E}">
        <p14:creationId xmlns:p14="http://schemas.microsoft.com/office/powerpoint/2010/main" val="209921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2A0BC-54C9-7B43-B13D-CF66D996FCEC}"/>
              </a:ext>
            </a:extLst>
          </p:cNvPr>
          <p:cNvPicPr>
            <a:picLocks noChangeAspect="1"/>
          </p:cNvPicPr>
          <p:nvPr/>
        </p:nvPicPr>
        <p:blipFill>
          <a:blip r:embed="rId3"/>
          <a:stretch>
            <a:fillRect/>
          </a:stretch>
        </p:blipFill>
        <p:spPr>
          <a:xfrm>
            <a:off x="5181600" y="2434733"/>
            <a:ext cx="1828800" cy="1763486"/>
          </a:xfrm>
          <a:prstGeom prst="rect">
            <a:avLst/>
          </a:prstGeom>
        </p:spPr>
      </p:pic>
      <p:pic>
        <p:nvPicPr>
          <p:cNvPr id="4" name="Picture 3">
            <a:extLst>
              <a:ext uri="{FF2B5EF4-FFF2-40B4-BE49-F238E27FC236}">
                <a16:creationId xmlns:a16="http://schemas.microsoft.com/office/drawing/2014/main" id="{CEE59633-32CE-5C47-9EE8-3065D73A214C}"/>
              </a:ext>
            </a:extLst>
          </p:cNvPr>
          <p:cNvPicPr>
            <a:picLocks noChangeAspect="1"/>
          </p:cNvPicPr>
          <p:nvPr/>
        </p:nvPicPr>
        <p:blipFill>
          <a:blip r:embed="rId4"/>
          <a:stretch>
            <a:fillRect/>
          </a:stretch>
        </p:blipFill>
        <p:spPr>
          <a:xfrm>
            <a:off x="0" y="6255874"/>
            <a:ext cx="12192000" cy="200952"/>
          </a:xfrm>
          <a:prstGeom prst="rect">
            <a:avLst/>
          </a:prstGeom>
        </p:spPr>
      </p:pic>
      <p:pic>
        <p:nvPicPr>
          <p:cNvPr id="6" name="Imagen 5">
            <a:extLst>
              <a:ext uri="{FF2B5EF4-FFF2-40B4-BE49-F238E27FC236}">
                <a16:creationId xmlns:a16="http://schemas.microsoft.com/office/drawing/2014/main" id="{31AE5B17-3850-4CD9-A0FF-2CD9AA27921E}"/>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5424487" y="4826195"/>
            <a:ext cx="1343025" cy="781050"/>
          </a:xfrm>
          <a:prstGeom prst="rect">
            <a:avLst/>
          </a:prstGeom>
          <a:noFill/>
          <a:ln>
            <a:noFill/>
          </a:ln>
          <a:extLst>
            <a:ext uri="{53640926-AAD7-44D8-BBD7-CCE9431645EC}">
              <a14:shadowObscured xmlns:a14="http://schemas.microsoft.com/office/drawing/2010/main"/>
            </a:ext>
          </a:extLst>
        </p:spPr>
      </p:pic>
      <p:sp>
        <p:nvSpPr>
          <p:cNvPr id="2" name="Marcador de pie de página 1">
            <a:extLst>
              <a:ext uri="{FF2B5EF4-FFF2-40B4-BE49-F238E27FC236}">
                <a16:creationId xmlns:a16="http://schemas.microsoft.com/office/drawing/2014/main" id="{5FA48D74-172E-41DC-B18E-90485C67856F}"/>
              </a:ext>
            </a:extLst>
          </p:cNvPr>
          <p:cNvSpPr>
            <a:spLocks noGrp="1"/>
          </p:cNvSpPr>
          <p:nvPr>
            <p:ph type="ftr" sz="quarter" idx="11"/>
          </p:nvPr>
        </p:nvSpPr>
        <p:spPr/>
        <p:txBody>
          <a:bodyPr/>
          <a:lstStyle/>
          <a:p>
            <a:r>
              <a:rPr lang="es-MX" dirty="0"/>
              <a:t>Ingeniería en computación.</a:t>
            </a:r>
          </a:p>
        </p:txBody>
      </p:sp>
    </p:spTree>
    <p:extLst>
      <p:ext uri="{BB962C8B-B14F-4D97-AF65-F5344CB8AC3E}">
        <p14:creationId xmlns:p14="http://schemas.microsoft.com/office/powerpoint/2010/main" val="3198200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792756" y="5933340"/>
            <a:ext cx="1399244" cy="924660"/>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solidFill>
                  <a:srgbClr val="000000"/>
                </a:solidFill>
              </a:rPr>
              <a:t>Aplicación web</a:t>
            </a:r>
            <a:endParaRPr lang="es-MX" dirty="0"/>
          </a:p>
        </p:txBody>
      </p:sp>
      <p:sp>
        <p:nvSpPr>
          <p:cNvPr id="10" name="Marcador de contenido 9">
            <a:extLst>
              <a:ext uri="{FF2B5EF4-FFF2-40B4-BE49-F238E27FC236}">
                <a16:creationId xmlns:a16="http://schemas.microsoft.com/office/drawing/2014/main" id="{E990B4DA-1B24-4322-849F-D4C1B608FD92}"/>
              </a:ext>
            </a:extLst>
          </p:cNvPr>
          <p:cNvSpPr>
            <a:spLocks noGrp="1"/>
          </p:cNvSpPr>
          <p:nvPr>
            <p:ph idx="1"/>
          </p:nvPr>
        </p:nvSpPr>
        <p:spPr/>
        <p:txBody>
          <a:bodyPr>
            <a:normAutofit/>
          </a:bodyPr>
          <a:lstStyle/>
          <a:p>
            <a:pPr algn="just"/>
            <a:r>
              <a:rPr lang="es-MX" b="0" i="0" dirty="0">
                <a:effectLst/>
                <a:latin typeface="Inter"/>
              </a:rPr>
              <a:t>Luján-Mora (2002) describen las aplicaciones web como programas a los que se accede a través de un navegador web que permiten a los usuarios interactuar con aplicaciones remotas, a menudo utilizando HTML y JavaScript.</a:t>
            </a:r>
          </a:p>
          <a:p>
            <a:pPr algn="just"/>
            <a:endParaRPr lang="es-MX" b="0" i="0" dirty="0">
              <a:effectLst/>
              <a:latin typeface="Inter"/>
            </a:endParaRPr>
          </a:p>
          <a:p>
            <a:pPr algn="just"/>
            <a:r>
              <a:rPr lang="es-MX" b="0" i="0" dirty="0">
                <a:effectLst/>
                <a:latin typeface="Inter"/>
              </a:rPr>
              <a:t>Una aplicación web es una forma ventajosa de software porque el uso de navegadores permite que la aplicación sea compatible con la mayoría de las computadoras y sistemas operativos estándar.</a:t>
            </a:r>
            <a:endParaRPr lang="es-MX" dirty="0">
              <a:latin typeface="Inter"/>
            </a:endParaRPr>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57631" y="6255200"/>
            <a:ext cx="2743200" cy="365125"/>
          </a:xfrm>
        </p:spPr>
        <p:txBody>
          <a:bodyPr/>
          <a:lstStyle/>
          <a:p>
            <a:fld id="{1A001C08-F6F1-4DAB-B36E-252FEDF05736}" type="slidenum">
              <a:rPr lang="es-MX" sz="1600" b="1" smtClean="0">
                <a:solidFill>
                  <a:schemeClr val="tx1"/>
                </a:solidFill>
              </a:rPr>
              <a:t>3</a:t>
            </a:fld>
            <a:endParaRPr lang="es-MX" b="1" dirty="0">
              <a:solidFill>
                <a:schemeClr val="tx1"/>
              </a:solidFill>
            </a:endParaRPr>
          </a:p>
        </p:txBody>
      </p:sp>
    </p:spTree>
    <p:extLst>
      <p:ext uri="{BB962C8B-B14F-4D97-AF65-F5344CB8AC3E}">
        <p14:creationId xmlns:p14="http://schemas.microsoft.com/office/powerpoint/2010/main" val="3730260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233879"/>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792756" y="6048807"/>
            <a:ext cx="1399244" cy="843223"/>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t>Problemática</a:t>
            </a:r>
          </a:p>
        </p:txBody>
      </p:sp>
      <p:sp>
        <p:nvSpPr>
          <p:cNvPr id="10" name="Marcador de contenido 9">
            <a:extLst>
              <a:ext uri="{FF2B5EF4-FFF2-40B4-BE49-F238E27FC236}">
                <a16:creationId xmlns:a16="http://schemas.microsoft.com/office/drawing/2014/main" id="{E990B4DA-1B24-4322-849F-D4C1B608FD92}"/>
              </a:ext>
            </a:extLst>
          </p:cNvPr>
          <p:cNvSpPr>
            <a:spLocks noGrp="1"/>
          </p:cNvSpPr>
          <p:nvPr>
            <p:ph idx="1"/>
          </p:nvPr>
        </p:nvSpPr>
        <p:spPr/>
        <p:txBody>
          <a:bodyPr/>
          <a:lstStyle/>
          <a:p>
            <a:r>
              <a:rPr lang="es-MX" dirty="0">
                <a:latin typeface="Inter"/>
              </a:rPr>
              <a:t>Tiempos de espera largos </a:t>
            </a:r>
          </a:p>
          <a:p>
            <a:r>
              <a:rPr lang="es-MX" dirty="0">
                <a:latin typeface="Inter"/>
              </a:rPr>
              <a:t>Información lenta en tiempos de recolección y entrega</a:t>
            </a:r>
          </a:p>
          <a:p>
            <a:r>
              <a:rPr lang="es-MX" dirty="0">
                <a:latin typeface="Inter"/>
              </a:rPr>
              <a:t>Pérdida de información y/o datos.</a:t>
            </a:r>
          </a:p>
          <a:p>
            <a:r>
              <a:rPr lang="es-MX" dirty="0">
                <a:latin typeface="Inter"/>
              </a:rPr>
              <a:t>Comunicación no efectiva</a:t>
            </a:r>
          </a:p>
          <a:p>
            <a:r>
              <a:rPr lang="es-MX" dirty="0">
                <a:latin typeface="Inter"/>
              </a:rPr>
              <a:t>Poco uso del equipo informático</a:t>
            </a:r>
          </a:p>
          <a:p>
            <a:r>
              <a:rPr lang="es-MX" dirty="0">
                <a:latin typeface="Inter"/>
              </a:rPr>
              <a:t>Falta de manejo de herramientas de comunicación</a:t>
            </a:r>
          </a:p>
          <a:p>
            <a:r>
              <a:rPr lang="es-MX" dirty="0">
                <a:latin typeface="Inter"/>
              </a:rPr>
              <a:t>Vulnerabilidad de datos</a:t>
            </a:r>
          </a:p>
          <a:p>
            <a:endParaRPr lang="es-MX" dirty="0"/>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71916" y="6349758"/>
            <a:ext cx="2743200" cy="365125"/>
          </a:xfrm>
        </p:spPr>
        <p:txBody>
          <a:bodyPr/>
          <a:lstStyle/>
          <a:p>
            <a:fld id="{1A001C08-F6F1-4DAB-B36E-252FEDF05736}" type="slidenum">
              <a:rPr lang="es-MX" sz="1600" b="1" smtClean="0">
                <a:solidFill>
                  <a:schemeClr val="tx1"/>
                </a:solidFill>
              </a:rPr>
              <a:t>4</a:t>
            </a:fld>
            <a:endParaRPr lang="es-MX" sz="1400" b="1" dirty="0">
              <a:solidFill>
                <a:schemeClr val="tx1"/>
              </a:solidFill>
            </a:endParaRPr>
          </a:p>
        </p:txBody>
      </p:sp>
    </p:spTree>
    <p:extLst>
      <p:ext uri="{BB962C8B-B14F-4D97-AF65-F5344CB8AC3E}">
        <p14:creationId xmlns:p14="http://schemas.microsoft.com/office/powerpoint/2010/main" val="307380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689651" y="5856853"/>
            <a:ext cx="1502349" cy="998994"/>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t>Propuesta</a:t>
            </a:r>
          </a:p>
        </p:txBody>
      </p:sp>
      <p:sp>
        <p:nvSpPr>
          <p:cNvPr id="10" name="Marcador de contenido 9">
            <a:extLst>
              <a:ext uri="{FF2B5EF4-FFF2-40B4-BE49-F238E27FC236}">
                <a16:creationId xmlns:a16="http://schemas.microsoft.com/office/drawing/2014/main" id="{E990B4DA-1B24-4322-849F-D4C1B608FD92}"/>
              </a:ext>
            </a:extLst>
          </p:cNvPr>
          <p:cNvSpPr>
            <a:spLocks noGrp="1"/>
          </p:cNvSpPr>
          <p:nvPr>
            <p:ph idx="1"/>
          </p:nvPr>
        </p:nvSpPr>
        <p:spPr/>
        <p:txBody>
          <a:bodyPr/>
          <a:lstStyle/>
          <a:p>
            <a:r>
              <a:rPr lang="es-MX" dirty="0">
                <a:latin typeface="Inter"/>
              </a:rPr>
              <a:t>Desarrollar un sistema de información a medida y necesidades de la escuela en donde se hizo el servicio social.</a:t>
            </a:r>
          </a:p>
          <a:p>
            <a:r>
              <a:rPr lang="es-MX" dirty="0">
                <a:latin typeface="Inter"/>
              </a:rPr>
              <a:t>Recolección: Formularios</a:t>
            </a:r>
          </a:p>
          <a:p>
            <a:r>
              <a:rPr lang="es-MX" dirty="0">
                <a:latin typeface="Inter"/>
              </a:rPr>
              <a:t>Organización: Scripts</a:t>
            </a:r>
          </a:p>
          <a:p>
            <a:r>
              <a:rPr lang="es-MX" dirty="0">
                <a:latin typeface="Inter"/>
              </a:rPr>
              <a:t>Almacenamiento: Hosting y dominio</a:t>
            </a:r>
          </a:p>
          <a:p>
            <a:r>
              <a:rPr lang="es-MX" dirty="0">
                <a:latin typeface="Inter"/>
              </a:rPr>
              <a:t>Consulta: Formularios</a:t>
            </a:r>
          </a:p>
          <a:p>
            <a:r>
              <a:rPr lang="es-MX" dirty="0">
                <a:latin typeface="Inter"/>
              </a:rPr>
              <a:t>Salida de información: Front end</a:t>
            </a:r>
          </a:p>
          <a:p>
            <a:endParaRPr lang="es-MX" dirty="0"/>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12619" y="6255200"/>
            <a:ext cx="2743200" cy="365125"/>
          </a:xfrm>
        </p:spPr>
        <p:txBody>
          <a:bodyPr/>
          <a:lstStyle/>
          <a:p>
            <a:fld id="{1A001C08-F6F1-4DAB-B36E-252FEDF05736}" type="slidenum">
              <a:rPr lang="es-MX" sz="1600" b="1" smtClean="0">
                <a:solidFill>
                  <a:schemeClr val="tx1"/>
                </a:solidFill>
              </a:rPr>
              <a:t>5</a:t>
            </a:fld>
            <a:endParaRPr lang="es-MX" b="1" dirty="0">
              <a:solidFill>
                <a:schemeClr val="tx1"/>
              </a:solidFill>
            </a:endParaRPr>
          </a:p>
        </p:txBody>
      </p:sp>
    </p:spTree>
    <p:extLst>
      <p:ext uri="{BB962C8B-B14F-4D97-AF65-F5344CB8AC3E}">
        <p14:creationId xmlns:p14="http://schemas.microsoft.com/office/powerpoint/2010/main" val="3575193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4A70D-D613-0484-07B8-0E8AFE2E7300}"/>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1D85AC91-C288-9DE3-B7B3-30AD5A996ED5}"/>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A38C1D4A-5CCB-4C77-1436-A315A83E0D30}"/>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49C8ACF0-5963-0C26-78AA-502BB16BFF5B}"/>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0ACD9F09-C514-6E5B-B2BD-8E80C25BB618}"/>
              </a:ext>
            </a:extLst>
          </p:cNvPr>
          <p:cNvSpPr/>
          <p:nvPr/>
        </p:nvSpPr>
        <p:spPr>
          <a:xfrm>
            <a:off x="189072" y="6359498"/>
            <a:ext cx="1750607" cy="369332"/>
          </a:xfrm>
          <a:prstGeom prst="rect">
            <a:avLst/>
          </a:prstGeom>
        </p:spPr>
        <p:txBody>
          <a:bodyPr wrap="none">
            <a:spAutoFit/>
          </a:bodyPr>
          <a:lstStyle/>
          <a:p>
            <a:r>
              <a:rPr lang="en-MX" dirty="0">
                <a:solidFill>
                  <a:schemeClr val="bg1"/>
                </a:solidFill>
              </a:rPr>
              <a:t>#</a:t>
            </a:r>
            <a:r>
              <a:rPr lang="en-MX" b="1" dirty="0">
                <a:solidFill>
                  <a:schemeClr val="bg1"/>
                </a:solidFill>
              </a:rPr>
              <a:t>SomosUAEMéx</a:t>
            </a:r>
          </a:p>
        </p:txBody>
      </p:sp>
      <p:pic>
        <p:nvPicPr>
          <p:cNvPr id="7" name="Imagen 6">
            <a:extLst>
              <a:ext uri="{FF2B5EF4-FFF2-40B4-BE49-F238E27FC236}">
                <a16:creationId xmlns:a16="http://schemas.microsoft.com/office/drawing/2014/main" id="{6096E6E1-300F-6307-7448-960A94D9350B}"/>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848975" y="6047238"/>
            <a:ext cx="1343025" cy="810762"/>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5EBD3B4C-F238-ED13-86E2-EC7F17D2724B}"/>
              </a:ext>
            </a:extLst>
          </p:cNvPr>
          <p:cNvSpPr>
            <a:spLocks noGrp="1"/>
          </p:cNvSpPr>
          <p:nvPr>
            <p:ph type="title"/>
          </p:nvPr>
        </p:nvSpPr>
        <p:spPr>
          <a:xfrm>
            <a:off x="1739324" y="420237"/>
            <a:ext cx="10515600" cy="1325563"/>
          </a:xfrm>
        </p:spPr>
        <p:txBody>
          <a:bodyPr/>
          <a:lstStyle/>
          <a:p>
            <a:r>
              <a:rPr lang="es-MX" dirty="0"/>
              <a:t>Hipótesis</a:t>
            </a:r>
          </a:p>
        </p:txBody>
      </p:sp>
      <p:sp>
        <p:nvSpPr>
          <p:cNvPr id="10" name="Marcador de contenido 9">
            <a:extLst>
              <a:ext uri="{FF2B5EF4-FFF2-40B4-BE49-F238E27FC236}">
                <a16:creationId xmlns:a16="http://schemas.microsoft.com/office/drawing/2014/main" id="{650312B7-ECE4-4548-76A8-B2408CAE92E3}"/>
              </a:ext>
            </a:extLst>
          </p:cNvPr>
          <p:cNvSpPr>
            <a:spLocks noGrp="1"/>
          </p:cNvSpPr>
          <p:nvPr>
            <p:ph idx="1"/>
          </p:nvPr>
        </p:nvSpPr>
        <p:spPr/>
        <p:txBody>
          <a:bodyPr/>
          <a:lstStyle/>
          <a:p>
            <a:pPr algn="just"/>
            <a:r>
              <a:rPr lang="es-MX" dirty="0">
                <a:solidFill>
                  <a:srgbClr val="000000"/>
                </a:solidFill>
                <a:effectLst/>
                <a:latin typeface="Inter"/>
                <a:ea typeface="Calibri" panose="020F0502020204030204" pitchFamily="34" charset="0"/>
                <a:cs typeface="Times New Roman" panose="02020603050405020304" pitchFamily="18" charset="0"/>
              </a:rPr>
              <a:t>Si se desarrolla un sistema de información enfocado a la gestión como: organizador de datos personales, control interno, control de útiles, control de entrega de libros de texto, control de las listas de  grupos actuales a actividades escolares, entonces se logrará la gestión de actividades de manera efectiva guardando respaldos </a:t>
            </a:r>
            <a:r>
              <a:rPr lang="es-MX" dirty="0">
                <a:solidFill>
                  <a:srgbClr val="000000"/>
                </a:solidFill>
                <a:latin typeface="Inter"/>
                <a:ea typeface="Calibri" panose="020F0502020204030204" pitchFamily="34" charset="0"/>
                <a:cs typeface="Times New Roman" panose="02020603050405020304" pitchFamily="18" charset="0"/>
              </a:rPr>
              <a:t>para</a:t>
            </a:r>
            <a:r>
              <a:rPr lang="es-MX" dirty="0">
                <a:solidFill>
                  <a:srgbClr val="000000"/>
                </a:solidFill>
                <a:effectLst/>
                <a:latin typeface="Inter"/>
                <a:ea typeface="Calibri" panose="020F0502020204030204" pitchFamily="34" charset="0"/>
                <a:cs typeface="Times New Roman" panose="02020603050405020304" pitchFamily="18" charset="0"/>
              </a:rPr>
              <a:t> asi evitar modificaciones no autorizadas a los registros y evidencia.</a:t>
            </a:r>
            <a:endParaRPr lang="es-MX" dirty="0">
              <a:effectLst/>
              <a:latin typeface="Inter"/>
              <a:ea typeface="Calibri" panose="020F0502020204030204" pitchFamily="34" charset="0"/>
              <a:cs typeface="Arial" panose="020B0604020202020204" pitchFamily="34" charset="0"/>
            </a:endParaRPr>
          </a:p>
          <a:p>
            <a:endParaRPr lang="es-MX" dirty="0"/>
          </a:p>
        </p:txBody>
      </p:sp>
      <p:sp>
        <p:nvSpPr>
          <p:cNvPr id="4" name="Marcador de número de diapositiva 3">
            <a:extLst>
              <a:ext uri="{FF2B5EF4-FFF2-40B4-BE49-F238E27FC236}">
                <a16:creationId xmlns:a16="http://schemas.microsoft.com/office/drawing/2014/main" id="{D2873CA5-9DE1-FC09-6139-220110604A91}"/>
              </a:ext>
            </a:extLst>
          </p:cNvPr>
          <p:cNvSpPr>
            <a:spLocks noGrp="1"/>
          </p:cNvSpPr>
          <p:nvPr>
            <p:ph type="sldNum" sz="quarter" idx="12"/>
          </p:nvPr>
        </p:nvSpPr>
        <p:spPr>
          <a:xfrm>
            <a:off x="8945005" y="6320968"/>
            <a:ext cx="2743200" cy="365125"/>
          </a:xfrm>
        </p:spPr>
        <p:txBody>
          <a:bodyPr/>
          <a:lstStyle/>
          <a:p>
            <a:fld id="{1A001C08-F6F1-4DAB-B36E-252FEDF05736}" type="slidenum">
              <a:rPr lang="es-MX" sz="1600" b="1" smtClean="0">
                <a:solidFill>
                  <a:schemeClr val="bg2">
                    <a:lumMod val="10000"/>
                  </a:schemeClr>
                </a:solidFill>
              </a:rPr>
              <a:t>6</a:t>
            </a:fld>
            <a:endParaRPr lang="es-MX" sz="1400" b="1" dirty="0">
              <a:solidFill>
                <a:schemeClr val="bg2">
                  <a:lumMod val="10000"/>
                </a:schemeClr>
              </a:solidFill>
            </a:endParaRPr>
          </a:p>
        </p:txBody>
      </p:sp>
    </p:spTree>
    <p:extLst>
      <p:ext uri="{BB962C8B-B14F-4D97-AF65-F5344CB8AC3E}">
        <p14:creationId xmlns:p14="http://schemas.microsoft.com/office/powerpoint/2010/main" val="1637195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603684" y="5811790"/>
            <a:ext cx="1551418" cy="1006349"/>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25469" y="433541"/>
            <a:ext cx="10515600" cy="1325563"/>
          </a:xfrm>
        </p:spPr>
        <p:txBody>
          <a:bodyPr/>
          <a:lstStyle/>
          <a:p>
            <a:r>
              <a:rPr lang="es-MX" dirty="0"/>
              <a:t>Organización en la secundaria </a:t>
            </a:r>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716926" y="6203085"/>
            <a:ext cx="2743200" cy="365125"/>
          </a:xfrm>
        </p:spPr>
        <p:txBody>
          <a:bodyPr/>
          <a:lstStyle/>
          <a:p>
            <a:fld id="{1A001C08-F6F1-4DAB-B36E-252FEDF05736}" type="slidenum">
              <a:rPr lang="es-MX" sz="1600" b="1" smtClean="0">
                <a:solidFill>
                  <a:schemeClr val="tx1"/>
                </a:solidFill>
              </a:rPr>
              <a:t>7</a:t>
            </a:fld>
            <a:endParaRPr lang="es-MX" sz="1400" b="1" dirty="0">
              <a:solidFill>
                <a:schemeClr val="tx1"/>
              </a:solidFill>
            </a:endParaRPr>
          </a:p>
        </p:txBody>
      </p:sp>
      <p:sp>
        <p:nvSpPr>
          <p:cNvPr id="20" name="Rectángulo redondeado 19">
            <a:extLst>
              <a:ext uri="{FF2B5EF4-FFF2-40B4-BE49-F238E27FC236}">
                <a16:creationId xmlns:a16="http://schemas.microsoft.com/office/drawing/2014/main" id="{5525482C-59F5-68B4-7BF8-D19B70083652}"/>
              </a:ext>
            </a:extLst>
          </p:cNvPr>
          <p:cNvSpPr/>
          <p:nvPr/>
        </p:nvSpPr>
        <p:spPr>
          <a:xfrm>
            <a:off x="6306787" y="10940902"/>
            <a:ext cx="8105646" cy="5528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Fuente: </a:t>
            </a:r>
          </a:p>
        </p:txBody>
      </p:sp>
      <p:sp>
        <p:nvSpPr>
          <p:cNvPr id="21" name="Rectangle 1">
            <a:extLst>
              <a:ext uri="{FF2B5EF4-FFF2-40B4-BE49-F238E27FC236}">
                <a16:creationId xmlns:a16="http://schemas.microsoft.com/office/drawing/2014/main" id="{363F2422-0361-FBA0-A272-9ACA7459034B}"/>
              </a:ext>
            </a:extLst>
          </p:cNvPr>
          <p:cNvSpPr>
            <a:spLocks noChangeArrowheads="1"/>
          </p:cNvSpPr>
          <p:nvPr/>
        </p:nvSpPr>
        <p:spPr bwMode="auto">
          <a:xfrm>
            <a:off x="613064" y="5533694"/>
            <a:ext cx="1683673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MX" sz="12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Arial" panose="020B0604020202020204" pitchFamily="34" charset="0"/>
              </a:rPr>
              <a:t>Aponte, E. S., 2019. </a:t>
            </a:r>
            <a:r>
              <a:rPr kumimoji="0" lang="es-ES" altLang="es-MX" sz="1200" b="0" i="1" u="none" strike="noStrike" cap="none" normalizeH="0" baseline="0" dirty="0" err="1">
                <a:ln>
                  <a:noFill/>
                </a:ln>
                <a:solidFill>
                  <a:schemeClr val="tx1"/>
                </a:solidFill>
                <a:effectLst/>
                <a:latin typeface="Calibri" panose="020F0502020204030204" pitchFamily="34" charset="0"/>
                <a:ea typeface="DengXian" panose="02010600030101010101" pitchFamily="2" charset="-122"/>
                <a:cs typeface="Arial" panose="020B0604020202020204" pitchFamily="34" charset="0"/>
              </a:rPr>
              <a:t>Elicit</a:t>
            </a:r>
            <a:r>
              <a:rPr kumimoji="0" lang="es-ES" altLang="es-MX" sz="1200" b="0" i="1"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Arial" panose="020B0604020202020204" pitchFamily="34" charset="0"/>
              </a:rPr>
              <a:t>. </a:t>
            </a:r>
            <a:r>
              <a:rPr kumimoji="0" lang="es-ES" altLang="es-MX" sz="12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Arial" panose="020B0604020202020204" pitchFamily="34" charset="0"/>
              </a:rPr>
              <a:t>[En línea] </a:t>
            </a:r>
            <a:r>
              <a:rPr kumimoji="0" lang="es-ES" altLang="es-MX" sz="1200" b="0" i="0" u="none" strike="noStrike" cap="none" normalizeH="0" baseline="0" dirty="0" err="1">
                <a:ln>
                  <a:noFill/>
                </a:ln>
                <a:solidFill>
                  <a:schemeClr val="tx1"/>
                </a:solidFill>
                <a:effectLst/>
                <a:latin typeface="Calibri" panose="020F0502020204030204" pitchFamily="34" charset="0"/>
                <a:ea typeface="DengXian" panose="02010600030101010101" pitchFamily="2" charset="-122"/>
                <a:cs typeface="Arial" panose="020B0604020202020204" pitchFamily="34" charset="0"/>
              </a:rPr>
              <a:t>Available</a:t>
            </a:r>
            <a:r>
              <a:rPr kumimoji="0" lang="es-ES" altLang="es-MX" sz="12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Arial" panose="020B0604020202020204" pitchFamily="34" charset="0"/>
              </a:rPr>
              <a:t> at: </a:t>
            </a:r>
            <a:r>
              <a:rPr kumimoji="0" lang="es-ES" altLang="es-MX" sz="1200" b="0" i="0" u="sng" strike="noStrike" cap="none" normalizeH="0" baseline="0" dirty="0">
                <a:ln>
                  <a:noFill/>
                </a:ln>
                <a:solidFill>
                  <a:schemeClr val="tx1"/>
                </a:solidFill>
                <a:effectLst/>
                <a:latin typeface="Calibri" panose="020F0502020204030204" pitchFamily="34" charset="0"/>
                <a:ea typeface="DengXian" panose="02010600030101010101" pitchFamily="2" charset="-122"/>
                <a:cs typeface="Arial" panose="020B0604020202020204" pitchFamily="34" charset="0"/>
                <a:hlinkClick r:id="rId6"/>
              </a:rPr>
              <a:t>https://elicit.com/?workflow=table-of-papers&amp;run=7a388380-847e-4be7-be77-de04c3fd2106</a:t>
            </a:r>
            <a:r>
              <a:rPr lang="es-ES" altLang="es-MX" sz="1200" dirty="0">
                <a:latin typeface="Calibri" panose="020F0502020204030204" pitchFamily="34" charset="0"/>
                <a:ea typeface="DengXian" panose="02010600030101010101" pitchFamily="2" charset="-122"/>
                <a:cs typeface="Arial" panose="020B0604020202020204" pitchFamily="34" charset="0"/>
              </a:rPr>
              <a:t> </a:t>
            </a:r>
            <a:r>
              <a:rPr kumimoji="0" lang="es-ES" altLang="es-MX" sz="1200" b="0"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Arial" panose="020B0604020202020204" pitchFamily="34" charset="0"/>
              </a:rPr>
              <a:t>[Último acceso: 12 Septiembre 2023].</a:t>
            </a:r>
            <a:endParaRPr kumimoji="0" lang="es-ES" altLang="es-MX"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MX" sz="1800" b="0" i="0" u="none" strike="noStrike" cap="none" normalizeH="0" baseline="0" dirty="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130F7C6D-8288-2961-C4F9-78DE309E7FA6}"/>
              </a:ext>
            </a:extLst>
          </p:cNvPr>
          <p:cNvPicPr>
            <a:picLocks noChangeAspect="1"/>
          </p:cNvPicPr>
          <p:nvPr/>
        </p:nvPicPr>
        <p:blipFill rotWithShape="1">
          <a:blip r:embed="rId7"/>
          <a:srcRect t="21377" b="37894"/>
          <a:stretch/>
        </p:blipFill>
        <p:spPr>
          <a:xfrm>
            <a:off x="2134178" y="1392585"/>
            <a:ext cx="6841380" cy="3940701"/>
          </a:xfrm>
          <a:prstGeom prst="rect">
            <a:avLst/>
          </a:prstGeom>
        </p:spPr>
      </p:pic>
    </p:spTree>
    <p:extLst>
      <p:ext uri="{BB962C8B-B14F-4D97-AF65-F5344CB8AC3E}">
        <p14:creationId xmlns:p14="http://schemas.microsoft.com/office/powerpoint/2010/main" val="197833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3">
            <a:extLst>
              <a:ext uri="{28A0092B-C50C-407E-A947-70E740481C1C}">
                <a14:useLocalDpi xmlns:a14="http://schemas.microsoft.com/office/drawing/2010/main" val="0"/>
              </a:ext>
            </a:extLst>
          </a:blip>
          <a:srcRect l="8442" b="18812"/>
          <a:stretch/>
        </p:blipFill>
        <p:spPr bwMode="auto">
          <a:xfrm>
            <a:off x="10765851" y="5954232"/>
            <a:ext cx="1426149" cy="903767"/>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t>Complementos y herramientas</a:t>
            </a:r>
          </a:p>
        </p:txBody>
      </p:sp>
      <p:sp>
        <p:nvSpPr>
          <p:cNvPr id="10" name="Marcador de contenido 9">
            <a:extLst>
              <a:ext uri="{FF2B5EF4-FFF2-40B4-BE49-F238E27FC236}">
                <a16:creationId xmlns:a16="http://schemas.microsoft.com/office/drawing/2014/main" id="{E990B4DA-1B24-4322-849F-D4C1B608FD92}"/>
              </a:ext>
            </a:extLst>
          </p:cNvPr>
          <p:cNvSpPr>
            <a:spLocks noGrp="1"/>
          </p:cNvSpPr>
          <p:nvPr>
            <p:ph idx="1"/>
          </p:nvPr>
        </p:nvSpPr>
        <p:spPr/>
        <p:txBody>
          <a:bodyPr/>
          <a:lstStyle/>
          <a:p>
            <a:r>
              <a:rPr lang="es-MX" dirty="0">
                <a:latin typeface="Inter"/>
              </a:rPr>
              <a:t>Internet</a:t>
            </a:r>
          </a:p>
          <a:p>
            <a:r>
              <a:rPr lang="es-MX" dirty="0">
                <a:latin typeface="Inter"/>
              </a:rPr>
              <a:t>Google Drive</a:t>
            </a:r>
          </a:p>
          <a:p>
            <a:r>
              <a:rPr lang="es-MX" dirty="0">
                <a:latin typeface="Inter"/>
              </a:rPr>
              <a:t>Analítica web</a:t>
            </a:r>
          </a:p>
          <a:p>
            <a:r>
              <a:rPr lang="es-MX" dirty="0">
                <a:latin typeface="Inter"/>
              </a:rPr>
              <a:t>Formularios: forms pree</a:t>
            </a:r>
          </a:p>
          <a:p>
            <a:r>
              <a:rPr lang="es-MX" dirty="0">
                <a:latin typeface="Inter"/>
              </a:rPr>
              <a:t>Seguridad SSL: 80-443</a:t>
            </a:r>
          </a:p>
          <a:p>
            <a:r>
              <a:rPr lang="es-MX" dirty="0">
                <a:latin typeface="Inter"/>
              </a:rPr>
              <a:t>Cuentas de usuario</a:t>
            </a:r>
          </a:p>
          <a:p>
            <a:r>
              <a:rPr lang="es-MX" dirty="0">
                <a:latin typeface="Inter"/>
              </a:rPr>
              <a:t>Equipo de computo</a:t>
            </a:r>
          </a:p>
        </p:txBody>
      </p:sp>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87047" y="6242854"/>
            <a:ext cx="2743200" cy="365125"/>
          </a:xfrm>
        </p:spPr>
        <p:txBody>
          <a:bodyPr/>
          <a:lstStyle/>
          <a:p>
            <a:fld id="{1A001C08-F6F1-4DAB-B36E-252FEDF05736}" type="slidenum">
              <a:rPr lang="es-MX" sz="1600" b="1" smtClean="0">
                <a:solidFill>
                  <a:schemeClr val="tx1"/>
                </a:solidFill>
              </a:rPr>
              <a:t>8</a:t>
            </a:fld>
            <a:endParaRPr lang="es-MX" sz="1400" b="1" dirty="0">
              <a:solidFill>
                <a:schemeClr val="tx1"/>
              </a:solidFill>
            </a:endParaRPr>
          </a:p>
        </p:txBody>
      </p:sp>
      <p:pic>
        <p:nvPicPr>
          <p:cNvPr id="1026" name="Picture 2" descr="Google Drive logo PNG">
            <a:extLst>
              <a:ext uri="{FF2B5EF4-FFF2-40B4-BE49-F238E27FC236}">
                <a16:creationId xmlns:a16="http://schemas.microsoft.com/office/drawing/2014/main" id="{00B76C2A-EC85-BC28-4002-7BFDAAF557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235" y="2160829"/>
            <a:ext cx="1495569" cy="1340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O記事作成">
            <a:extLst>
              <a:ext uri="{FF2B5EF4-FFF2-40B4-BE49-F238E27FC236}">
                <a16:creationId xmlns:a16="http://schemas.microsoft.com/office/drawing/2014/main" id="{97C5E8F7-873F-040A-D248-46146DFF3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1761" y="1149574"/>
            <a:ext cx="2118591" cy="21185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enta de usuario - Iconos Interfaz de usuario y Gestos">
            <a:extLst>
              <a:ext uri="{FF2B5EF4-FFF2-40B4-BE49-F238E27FC236}">
                <a16:creationId xmlns:a16="http://schemas.microsoft.com/office/drawing/2014/main" id="{6FEE23B1-CCB3-B592-A7AC-0605553E4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85" y="4156615"/>
            <a:ext cx="1565865" cy="1565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stalación y Configuración de Certificado de Seguridad SSL en Aula">
            <a:extLst>
              <a:ext uri="{FF2B5EF4-FFF2-40B4-BE49-F238E27FC236}">
                <a16:creationId xmlns:a16="http://schemas.microsoft.com/office/drawing/2014/main" id="{768F392E-7D09-4E16-0371-0284EDDBBB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804" y="3412476"/>
            <a:ext cx="3336635" cy="11776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3">
            <a:extLst>
              <a:ext uri="{FF2B5EF4-FFF2-40B4-BE49-F238E27FC236}">
                <a16:creationId xmlns:a16="http://schemas.microsoft.com/office/drawing/2014/main" id="{BCF6E941-0685-E83E-D920-04F4952C4006}"/>
              </a:ext>
            </a:extLst>
          </p:cNvPr>
          <p:cNvPicPr>
            <a:picLocks noChangeAspect="1"/>
          </p:cNvPicPr>
          <p:nvPr/>
        </p:nvPicPr>
        <p:blipFill>
          <a:blip r:embed="rId8"/>
          <a:stretch>
            <a:fillRect/>
          </a:stretch>
        </p:blipFill>
        <p:spPr>
          <a:xfrm>
            <a:off x="0" y="-19843"/>
            <a:ext cx="1600200" cy="1485900"/>
          </a:xfrm>
          <a:prstGeom prst="rect">
            <a:avLst/>
          </a:prstGeom>
        </p:spPr>
      </p:pic>
      <p:pic>
        <p:nvPicPr>
          <p:cNvPr id="3" name="Picture 15">
            <a:extLst>
              <a:ext uri="{FF2B5EF4-FFF2-40B4-BE49-F238E27FC236}">
                <a16:creationId xmlns:a16="http://schemas.microsoft.com/office/drawing/2014/main" id="{6C9E6661-19F7-CE2E-52B3-9680EB3DFC84}"/>
              </a:ext>
            </a:extLst>
          </p:cNvPr>
          <p:cNvPicPr>
            <a:picLocks noChangeAspect="1"/>
          </p:cNvPicPr>
          <p:nvPr/>
        </p:nvPicPr>
        <p:blipFill>
          <a:blip r:embed="rId9"/>
          <a:stretch>
            <a:fillRect/>
          </a:stretch>
        </p:blipFill>
        <p:spPr>
          <a:xfrm>
            <a:off x="0" y="6199848"/>
            <a:ext cx="10603684" cy="658152"/>
          </a:xfrm>
          <a:prstGeom prst="rect">
            <a:avLst/>
          </a:prstGeom>
        </p:spPr>
      </p:pic>
      <p:sp>
        <p:nvSpPr>
          <p:cNvPr id="5" name="Rectangle 16">
            <a:extLst>
              <a:ext uri="{FF2B5EF4-FFF2-40B4-BE49-F238E27FC236}">
                <a16:creationId xmlns:a16="http://schemas.microsoft.com/office/drawing/2014/main" id="{BEF15B77-1F9E-BBED-71BA-6D86C8348F8E}"/>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spTree>
    <p:extLst>
      <p:ext uri="{BB962C8B-B14F-4D97-AF65-F5344CB8AC3E}">
        <p14:creationId xmlns:p14="http://schemas.microsoft.com/office/powerpoint/2010/main" val="2072448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8594C3-EB63-B642-A682-81EA4F105A1D}"/>
              </a:ext>
            </a:extLst>
          </p:cNvPr>
          <p:cNvPicPr>
            <a:picLocks noChangeAspect="1"/>
          </p:cNvPicPr>
          <p:nvPr/>
        </p:nvPicPr>
        <p:blipFill>
          <a:blip r:embed="rId3"/>
          <a:stretch>
            <a:fillRect/>
          </a:stretch>
        </p:blipFill>
        <p:spPr>
          <a:xfrm>
            <a:off x="0" y="6199848"/>
            <a:ext cx="10603684" cy="658152"/>
          </a:xfrm>
          <a:prstGeom prst="rect">
            <a:avLst/>
          </a:prstGeom>
        </p:spPr>
      </p:pic>
      <p:pic>
        <p:nvPicPr>
          <p:cNvPr id="14" name="Picture 13" descr="Gráfico&#10;&#10;Descripción generada automáticamente con confianza media">
            <a:extLst>
              <a:ext uri="{FF2B5EF4-FFF2-40B4-BE49-F238E27FC236}">
                <a16:creationId xmlns:a16="http://schemas.microsoft.com/office/drawing/2014/main" id="{C501C130-9A17-DB4B-AB79-D64739A7C79C}"/>
              </a:ext>
            </a:extLst>
          </p:cNvPr>
          <p:cNvPicPr>
            <a:picLocks noChangeAspect="1"/>
          </p:cNvPicPr>
          <p:nvPr/>
        </p:nvPicPr>
        <p:blipFill>
          <a:blip r:embed="rId4"/>
          <a:stretch>
            <a:fillRect/>
          </a:stretch>
        </p:blipFill>
        <p:spPr>
          <a:xfrm>
            <a:off x="0" y="-19843"/>
            <a:ext cx="1600200" cy="1485900"/>
          </a:xfrm>
          <a:prstGeom prst="rect">
            <a:avLst/>
          </a:prstGeom>
        </p:spPr>
      </p:pic>
      <p:sp>
        <p:nvSpPr>
          <p:cNvPr id="6" name="Título 1">
            <a:extLst>
              <a:ext uri="{FF2B5EF4-FFF2-40B4-BE49-F238E27FC236}">
                <a16:creationId xmlns:a16="http://schemas.microsoft.com/office/drawing/2014/main" id="{E49DE775-8C0A-1342-A13C-3545A7FC9553}"/>
              </a:ext>
            </a:extLst>
          </p:cNvPr>
          <p:cNvSpPr txBox="1">
            <a:spLocks/>
          </p:cNvSpPr>
          <p:nvPr/>
        </p:nvSpPr>
        <p:spPr>
          <a:xfrm>
            <a:off x="1600200" y="354469"/>
            <a:ext cx="10654724" cy="3106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endParaRPr lang="es-MX" sz="2800" b="0" i="0" u="none" strike="noStrike" baseline="0" dirty="0">
              <a:solidFill>
                <a:srgbClr val="000000"/>
              </a:solidFill>
              <a:latin typeface="Times New Roman" panose="02020603050405020304" pitchFamily="18" charset="0"/>
            </a:endParaRPr>
          </a:p>
          <a:p>
            <a:pPr algn="just"/>
            <a:r>
              <a:rPr lang="es-MX" sz="2800" b="0" i="0" u="none" strike="noStrike" baseline="0" dirty="0">
                <a:solidFill>
                  <a:srgbClr val="000000"/>
                </a:solidFill>
                <a:latin typeface="Times New Roman" panose="02020603050405020304" pitchFamily="18" charset="0"/>
              </a:rPr>
              <a:t> </a:t>
            </a:r>
            <a:endParaRPr lang="es-ES"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B0FFA79-F492-4F49-8205-9BC0AEF74576}"/>
              </a:ext>
            </a:extLst>
          </p:cNvPr>
          <p:cNvSpPr/>
          <p:nvPr/>
        </p:nvSpPr>
        <p:spPr>
          <a:xfrm>
            <a:off x="189072" y="6359498"/>
            <a:ext cx="1719830" cy="369332"/>
          </a:xfrm>
          <a:prstGeom prst="rect">
            <a:avLst/>
          </a:prstGeom>
        </p:spPr>
        <p:txBody>
          <a:bodyPr wrap="none">
            <a:spAutoFit/>
          </a:bodyPr>
          <a:lstStyle/>
          <a:p>
            <a:r>
              <a:rPr lang="en-MX" dirty="0">
                <a:solidFill>
                  <a:schemeClr val="bg1"/>
                </a:solidFill>
              </a:rPr>
              <a:t>#SomosUAEMéx</a:t>
            </a:r>
          </a:p>
        </p:txBody>
      </p:sp>
      <p:pic>
        <p:nvPicPr>
          <p:cNvPr id="7" name="Imagen 6">
            <a:extLst>
              <a:ext uri="{FF2B5EF4-FFF2-40B4-BE49-F238E27FC236}">
                <a16:creationId xmlns:a16="http://schemas.microsoft.com/office/drawing/2014/main" id="{87E7EBB5-6A0B-459C-A210-FBF808F1C01F}"/>
              </a:ext>
            </a:extLst>
          </p:cNvPr>
          <p:cNvPicPr/>
          <p:nvPr/>
        </p:nvPicPr>
        <p:blipFill rotWithShape="1">
          <a:blip r:embed="rId5">
            <a:extLst>
              <a:ext uri="{28A0092B-C50C-407E-A947-70E740481C1C}">
                <a14:useLocalDpi xmlns:a14="http://schemas.microsoft.com/office/drawing/2010/main" val="0"/>
              </a:ext>
            </a:extLst>
          </a:blip>
          <a:srcRect l="8442" b="18812"/>
          <a:stretch/>
        </p:blipFill>
        <p:spPr bwMode="auto">
          <a:xfrm>
            <a:off x="10771167" y="5910865"/>
            <a:ext cx="1420833" cy="890970"/>
          </a:xfrm>
          <a:prstGeom prst="rect">
            <a:avLst/>
          </a:prstGeom>
          <a:noFill/>
          <a:ln>
            <a:noFill/>
          </a:ln>
          <a:extLst>
            <a:ext uri="{53640926-AAD7-44D8-BBD7-CCE9431645EC}">
              <a14:shadowObscured xmlns:a14="http://schemas.microsoft.com/office/drawing/2010/main"/>
            </a:ext>
          </a:extLst>
        </p:spPr>
      </p:pic>
      <p:sp>
        <p:nvSpPr>
          <p:cNvPr id="9" name="Título 8">
            <a:extLst>
              <a:ext uri="{FF2B5EF4-FFF2-40B4-BE49-F238E27FC236}">
                <a16:creationId xmlns:a16="http://schemas.microsoft.com/office/drawing/2014/main" id="{398D3FD6-23E6-4D65-A17E-C976ACDD5917}"/>
              </a:ext>
            </a:extLst>
          </p:cNvPr>
          <p:cNvSpPr>
            <a:spLocks noGrp="1"/>
          </p:cNvSpPr>
          <p:nvPr>
            <p:ph type="title"/>
          </p:nvPr>
        </p:nvSpPr>
        <p:spPr>
          <a:xfrm>
            <a:off x="1739324" y="420237"/>
            <a:ext cx="10515600" cy="1325563"/>
          </a:xfrm>
        </p:spPr>
        <p:txBody>
          <a:bodyPr/>
          <a:lstStyle/>
          <a:p>
            <a:r>
              <a:rPr lang="es-MX" dirty="0"/>
              <a:t>Desarrollo</a:t>
            </a:r>
          </a:p>
        </p:txBody>
      </p:sp>
      <p:graphicFrame>
        <p:nvGraphicFramePr>
          <p:cNvPr id="1032" name="Marcador de contenido 9">
            <a:extLst>
              <a:ext uri="{FF2B5EF4-FFF2-40B4-BE49-F238E27FC236}">
                <a16:creationId xmlns:a16="http://schemas.microsoft.com/office/drawing/2014/main" id="{A79F34F4-2DD5-7A4B-5D3F-5763E79065EA}"/>
              </a:ext>
            </a:extLst>
          </p:cNvPr>
          <p:cNvGraphicFramePr>
            <a:graphicFrameLocks noGrp="1"/>
          </p:cNvGraphicFramePr>
          <p:nvPr>
            <p:ph idx="1"/>
            <p:extLst>
              <p:ext uri="{D42A27DB-BD31-4B8C-83A1-F6EECF244321}">
                <p14:modId xmlns:p14="http://schemas.microsoft.com/office/powerpoint/2010/main" val="2373521176"/>
              </p:ext>
            </p:extLst>
          </p:nvPr>
        </p:nvGraphicFramePr>
        <p:xfrm>
          <a:off x="896421" y="1350260"/>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Marcador de número de diapositiva 3">
            <a:extLst>
              <a:ext uri="{FF2B5EF4-FFF2-40B4-BE49-F238E27FC236}">
                <a16:creationId xmlns:a16="http://schemas.microsoft.com/office/drawing/2014/main" id="{41ACC800-BC63-4A4E-A45C-69BD79ABF39B}"/>
              </a:ext>
            </a:extLst>
          </p:cNvPr>
          <p:cNvSpPr>
            <a:spLocks noGrp="1"/>
          </p:cNvSpPr>
          <p:nvPr>
            <p:ph type="sldNum" sz="quarter" idx="12"/>
          </p:nvPr>
        </p:nvSpPr>
        <p:spPr>
          <a:xfrm>
            <a:off x="8876414" y="6208561"/>
            <a:ext cx="2743200" cy="365125"/>
          </a:xfrm>
        </p:spPr>
        <p:txBody>
          <a:bodyPr/>
          <a:lstStyle/>
          <a:p>
            <a:fld id="{1A001C08-F6F1-4DAB-B36E-252FEDF05736}" type="slidenum">
              <a:rPr lang="es-MX" sz="1600" b="1" smtClean="0">
                <a:solidFill>
                  <a:schemeClr val="tx1"/>
                </a:solidFill>
              </a:rPr>
              <a:t>9</a:t>
            </a:fld>
            <a:endParaRPr lang="es-MX" sz="1400" b="1" dirty="0">
              <a:solidFill>
                <a:schemeClr val="tx1"/>
              </a:solidFill>
            </a:endParaRPr>
          </a:p>
        </p:txBody>
      </p:sp>
    </p:spTree>
    <p:extLst>
      <p:ext uri="{BB962C8B-B14F-4D97-AF65-F5344CB8AC3E}">
        <p14:creationId xmlns:p14="http://schemas.microsoft.com/office/powerpoint/2010/main" val="33352954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2077</TotalTime>
  <Words>1470</Words>
  <Application>Microsoft Office PowerPoint</Application>
  <PresentationFormat>Panorámica</PresentationFormat>
  <Paragraphs>231</Paragraphs>
  <Slides>20</Slides>
  <Notes>20</Notes>
  <HiddenSlides>0</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20</vt:i4>
      </vt:variant>
    </vt:vector>
  </HeadingPairs>
  <TitlesOfParts>
    <vt:vector size="30" baseType="lpstr">
      <vt:lpstr>Abadi</vt:lpstr>
      <vt:lpstr>AmazonEmber</vt:lpstr>
      <vt:lpstr>Arial</vt:lpstr>
      <vt:lpstr>Calibri</vt:lpstr>
      <vt:lpstr>Calibri Light</vt:lpstr>
      <vt:lpstr>Inter</vt:lpstr>
      <vt:lpstr>Söhne</vt:lpstr>
      <vt:lpstr>system-ui</vt:lpstr>
      <vt:lpstr>Times New Roman</vt:lpstr>
      <vt:lpstr>Tema de Office</vt:lpstr>
      <vt:lpstr>Presentación de PowerPoint</vt:lpstr>
      <vt:lpstr>Sistema de información</vt:lpstr>
      <vt:lpstr>Aplicación web</vt:lpstr>
      <vt:lpstr>Problemática</vt:lpstr>
      <vt:lpstr>Propuesta</vt:lpstr>
      <vt:lpstr>Hipótesis</vt:lpstr>
      <vt:lpstr>Organización en la secundaria </vt:lpstr>
      <vt:lpstr>Complementos y herramientas</vt:lpstr>
      <vt:lpstr>Desarrollo</vt:lpstr>
      <vt:lpstr>Desarrollo</vt:lpstr>
      <vt:lpstr>Desarrollo</vt:lpstr>
      <vt:lpstr>Desarrollo</vt:lpstr>
      <vt:lpstr>Desarrollo</vt:lpstr>
      <vt:lpstr>Seguridad</vt:lpstr>
      <vt:lpstr>¿Aplicación web o una aplicación nativa?</vt:lpstr>
      <vt:lpstr>Beneficios</vt:lpstr>
      <vt:lpstr>Conclusiónes</vt:lpstr>
      <vt:lpstr>Presentación de PowerPoint</vt:lpstr>
      <vt:lpstr>GRACIAS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Organización de funciones administratvias en una secundaria mediante herramientas web</dc:title>
  <dc:creator>Javier Montoya Perez</dc:creator>
  <cp:lastModifiedBy>Javier Montoya Perez</cp:lastModifiedBy>
  <cp:revision>33</cp:revision>
  <dcterms:created xsi:type="dcterms:W3CDTF">2023-10-05T02:49:35Z</dcterms:created>
  <dcterms:modified xsi:type="dcterms:W3CDTF">2024-03-09T04:36:12Z</dcterms:modified>
</cp:coreProperties>
</file>